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sldIdLst>
    <p:sldId id="362" r:id="rId2"/>
    <p:sldId id="332" r:id="rId3"/>
    <p:sldId id="335" r:id="rId4"/>
    <p:sldId id="336" r:id="rId5"/>
    <p:sldId id="337" r:id="rId6"/>
    <p:sldId id="339" r:id="rId7"/>
    <p:sldId id="334" r:id="rId8"/>
    <p:sldId id="342" r:id="rId9"/>
    <p:sldId id="373" r:id="rId10"/>
    <p:sldId id="383" r:id="rId11"/>
    <p:sldId id="380" r:id="rId12"/>
    <p:sldId id="381" r:id="rId13"/>
    <p:sldId id="382" r:id="rId14"/>
    <p:sldId id="389" r:id="rId15"/>
    <p:sldId id="390" r:id="rId16"/>
    <p:sldId id="296" r:id="rId17"/>
    <p:sldId id="297" r:id="rId18"/>
    <p:sldId id="324" r:id="rId19"/>
    <p:sldId id="358" r:id="rId20"/>
    <p:sldId id="299" r:id="rId21"/>
    <p:sldId id="357" r:id="rId22"/>
    <p:sldId id="355" r:id="rId23"/>
    <p:sldId id="331" r:id="rId24"/>
    <p:sldId id="310" r:id="rId25"/>
    <p:sldId id="330" r:id="rId26"/>
    <p:sldId id="303" r:id="rId27"/>
    <p:sldId id="356" r:id="rId28"/>
    <p:sldId id="304" r:id="rId29"/>
    <p:sldId id="305" r:id="rId30"/>
    <p:sldId id="306" r:id="rId31"/>
    <p:sldId id="379" r:id="rId32"/>
    <p:sldId id="363" r:id="rId33"/>
    <p:sldId id="387" r:id="rId34"/>
    <p:sldId id="365" r:id="rId35"/>
    <p:sldId id="367" r:id="rId36"/>
    <p:sldId id="368" r:id="rId37"/>
    <p:sldId id="370" r:id="rId38"/>
    <p:sldId id="351" r:id="rId39"/>
    <p:sldId id="352" r:id="rId40"/>
    <p:sldId id="371" r:id="rId41"/>
    <p:sldId id="372" r:id="rId42"/>
    <p:sldId id="386" r:id="rId43"/>
    <p:sldId id="314" r:id="rId44"/>
    <p:sldId id="315" r:id="rId45"/>
    <p:sldId id="360" r:id="rId46"/>
    <p:sldId id="38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D8"/>
    <a:srgbClr val="5BA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0097" autoAdjust="0"/>
  </p:normalViewPr>
  <p:slideViewPr>
    <p:cSldViewPr snapToObjects="1">
      <p:cViewPr>
        <p:scale>
          <a:sx n="60" d="100"/>
          <a:sy n="60" d="100"/>
        </p:scale>
        <p:origin x="-1344" y="-78"/>
      </p:cViewPr>
      <p:guideLst>
        <p:guide orient="horz" pos="935"/>
        <p:guide pos="1837"/>
      </p:guideLst>
    </p:cSldViewPr>
  </p:slideViewPr>
  <p:outlineViewPr>
    <p:cViewPr>
      <p:scale>
        <a:sx n="33" d="100"/>
        <a:sy n="33" d="100"/>
      </p:scale>
      <p:origin x="0" y="21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t-online\fr\users\a.gavdaeva\Desktop\&#1052;&#1077;&#1090;&#1088;&#1080;&#1082;&#1080;%20&#1040;&#1041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93679841483213"/>
          <c:y val="2.6715367551441903E-2"/>
          <c:w val="0.72880564710916906"/>
          <c:h val="0.74498967337260003"/>
        </c:manualLayout>
      </c:layout>
      <c:barChart>
        <c:barDir val="bar"/>
        <c:grouping val="stacked"/>
        <c:varyColors val="0"/>
        <c:ser>
          <c:idx val="0"/>
          <c:order val="0"/>
          <c:tx>
            <c:v>Новая система</c:v>
          </c:tx>
          <c:spPr>
            <a:solidFill>
              <a:srgbClr val="00B050"/>
            </a:solidFill>
          </c:spPr>
          <c:invertIfNegative val="0"/>
          <c:dLbls>
            <c:dLbl>
              <c:idx val="4"/>
              <c:layout>
                <c:manualLayout>
                  <c:x val="1.56173743289409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Лист6!$M$11:$R$11</c:f>
              <c:strCache>
                <c:ptCount val="6"/>
                <c:pt idx="0">
                  <c:v>Обещание заплатить</c:v>
                </c:pt>
                <c:pt idx="1">
                  <c:v>Информирован клиент</c:v>
                </c:pt>
                <c:pt idx="2">
                  <c:v>Информировано 3 лицо</c:v>
                </c:pt>
                <c:pt idx="3">
                  <c:v>Некорректный номер</c:v>
                </c:pt>
                <c:pt idx="4">
                  <c:v>Ответ машины</c:v>
                </c:pt>
                <c:pt idx="5">
                  <c:v>Поиск клиента</c:v>
                </c:pt>
              </c:strCache>
            </c:strRef>
          </c:cat>
          <c:val>
            <c:numRef>
              <c:f>Лист6!$M$13:$R$13</c:f>
              <c:numCache>
                <c:formatCode>h:mm</c:formatCode>
                <c:ptCount val="6"/>
                <c:pt idx="0">
                  <c:v>7.2916666666666671E-2</c:v>
                </c:pt>
                <c:pt idx="1">
                  <c:v>6.6840277777777776E-2</c:v>
                </c:pt>
                <c:pt idx="2">
                  <c:v>3.6388888888888894E-2</c:v>
                </c:pt>
                <c:pt idx="3">
                  <c:v>1.6666666666666666E-2</c:v>
                </c:pt>
                <c:pt idx="4">
                  <c:v>3.472222222222222E-3</c:v>
                </c:pt>
                <c:pt idx="5">
                  <c:v>2.4305555555555556E-2</c:v>
                </c:pt>
              </c:numCache>
            </c:numRef>
          </c:val>
        </c:ser>
        <c:ser>
          <c:idx val="1"/>
          <c:order val="1"/>
          <c:tx>
            <c:v>Старая система</c:v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4.8338250482456685E-2"/>
                  <c:y val="2.4286697774038093E-3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1:55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280518214025611"/>
                  <c:y val="2.4286697774038093E-3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2:25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6628399313656508E-2"/>
                  <c:y val="2.4286697774038093E-3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1:09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096100433285192E-2"/>
                  <c:y val="2.428669777403854E-3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0:40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685212298682280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0:1</a:t>
                    </a:r>
                    <a:r>
                      <a:rPr lang="ru-RU" sz="1400"/>
                      <a:t>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4.1806054471313886E-2"/>
                  <c:y val="2.4286697774038093E-3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0:45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Лист6!$M$11:$R$11</c:f>
              <c:strCache>
                <c:ptCount val="6"/>
                <c:pt idx="0">
                  <c:v>Обещание заплатить</c:v>
                </c:pt>
                <c:pt idx="1">
                  <c:v>Информирован клиент</c:v>
                </c:pt>
                <c:pt idx="2">
                  <c:v>Информировано 3 лицо</c:v>
                </c:pt>
                <c:pt idx="3">
                  <c:v>Некорректный номер</c:v>
                </c:pt>
                <c:pt idx="4">
                  <c:v>Ответ машины</c:v>
                </c:pt>
                <c:pt idx="5">
                  <c:v>Поиск клиента</c:v>
                </c:pt>
              </c:strCache>
            </c:strRef>
          </c:cat>
          <c:val>
            <c:numRef>
              <c:f>Лист6!$M$14:$R$14</c:f>
              <c:numCache>
                <c:formatCode>h:mm</c:formatCode>
                <c:ptCount val="6"/>
                <c:pt idx="0">
                  <c:v>6.9444444444444337E-3</c:v>
                </c:pt>
                <c:pt idx="1">
                  <c:v>3.3854166666666657E-2</c:v>
                </c:pt>
                <c:pt idx="2">
                  <c:v>1.1527777777777769E-2</c:v>
                </c:pt>
                <c:pt idx="3">
                  <c:v>1.111111111111111E-2</c:v>
                </c:pt>
                <c:pt idx="4">
                  <c:v>7.6388888888888895E-3</c:v>
                </c:pt>
                <c:pt idx="5">
                  <c:v>6.9444444444444441E-3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44128"/>
        <c:axId val="42145664"/>
      </c:barChart>
      <c:catAx>
        <c:axId val="4214412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42145664"/>
        <c:crosses val="autoZero"/>
        <c:auto val="1"/>
        <c:lblAlgn val="l"/>
        <c:lblOffset val="100"/>
        <c:noMultiLvlLbl val="0"/>
      </c:catAx>
      <c:valAx>
        <c:axId val="42145664"/>
        <c:scaling>
          <c:orientation val="minMax"/>
        </c:scaling>
        <c:delete val="1"/>
        <c:axPos val="b"/>
        <c:numFmt formatCode="h:mm" sourceLinked="1"/>
        <c:majorTickMark val="out"/>
        <c:minorTickMark val="none"/>
        <c:tickLblPos val="nextTo"/>
        <c:crossAx val="42144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6933560880066822"/>
          <c:y val="0.8395743134705117"/>
          <c:w val="0.62228126915939386"/>
          <c:h val="0.1045662503801945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22EF2-2643-4DE4-BD90-95302738DF60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A79B1-410C-412D-84A4-292B654629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101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meridian.ru/medicina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so.ru/Retail/AGO/OSAGO/Calculator/index.html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erty24.ru/ru/vzr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гипокретин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(иначе -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орексин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Скопировано с сайта: 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http://www.astromeridian.ru/medicina/</a:t>
            </a:r>
            <a:endParaRPr lang="ru-R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79B1-410C-412D-84A4-292B65462936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642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79B1-410C-412D-84A4-292B6546293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39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Рассказать о том, что у нас много психологов и самые разные проекты, и</a:t>
            </a:r>
            <a:r>
              <a:rPr lang="ru-RU" baseline="0" dirty="0" smtClean="0"/>
              <a:t> что мы не только работаем с интерфейсами, но и других можем научить.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79B1-410C-412D-84A4-292B65462936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128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Поговорить о большом практическом опыте в разных сферах.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79B1-410C-412D-84A4-292B65462936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758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Новые</a:t>
            </a:r>
            <a:r>
              <a:rPr lang="ru-RU" baseline="0" dirty="0" smtClean="0"/>
              <a:t> клиенты сделают вывод о том, что о клиентах здесь заботятся.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8B6E-30F2-4BDC-8007-CD9C2CDB8B8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2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http://www.amfam.com/default.asp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8B6E-30F2-4BDC-8007-CD9C2CDB8B8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14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http://www.reso.ru/Retail/AGO/OSAGO/Calculator/index.html</a:t>
            </a:r>
            <a:endParaRPr lang="ru-RU" dirty="0" smtClean="0"/>
          </a:p>
          <a:p>
            <a:r>
              <a:rPr lang="ru-RU" dirty="0" smtClean="0"/>
              <a:t>Иллюстрируем</a:t>
            </a:r>
            <a:r>
              <a:rPr lang="ru-RU" baseline="0" dirty="0" smtClean="0"/>
              <a:t> мысль о том, что надо говорить на языке пользователя</a:t>
            </a:r>
            <a:endParaRPr lang="en-US" dirty="0" smtClean="0"/>
          </a:p>
          <a:p>
            <a:r>
              <a:rPr lang="ru-RU" dirty="0" smtClean="0"/>
              <a:t>Это калькулятор ОСАГО.</a:t>
            </a:r>
            <a:r>
              <a:rPr lang="ru-RU" baseline="0" dirty="0" smtClean="0"/>
              <a:t> Проблемное поле – «класс бонуса-</a:t>
            </a:r>
            <a:r>
              <a:rPr lang="ru-RU" baseline="0" dirty="0" err="1" smtClean="0"/>
              <a:t>малуса</a:t>
            </a:r>
            <a:r>
              <a:rPr lang="ru-RU" baseline="0" dirty="0" smtClean="0"/>
              <a:t>». Таблица слева открывается при нажатии на название поля. По идее, она должна помочь выбрать этот самый класс. Но как-то не очень помогает. (если бы я оформляла ОСАГО для своей машины, я бы на этом месте сломалась и ушла бы на другой сайт).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79B1-410C-412D-84A4-292B6546293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8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Сказать, что сайт проектируется для каких-то идеальных людей, которые все знают, все понимают. Создатели</a:t>
            </a:r>
            <a:r>
              <a:rPr lang="ru-RU" baseline="0" dirty="0" smtClean="0"/>
              <a:t> думают, что калькулятора и формы заявки достаточно. При этом никогда нет кучи необходимой дополнительной информации.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79B1-410C-412D-84A4-292B6546293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713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 smtClean="0">
                <a:latin typeface="Myriad Pro" pitchFamily="34" charset="0"/>
              </a:rPr>
              <a:t>Разные люди – разные ситуации</a:t>
            </a:r>
          </a:p>
          <a:p>
            <a:pPr marL="174625" indent="-174625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ru-RU" dirty="0" smtClean="0">
                <a:latin typeface="Myriad Pro" pitchFamily="34" charset="0"/>
              </a:rPr>
              <a:t>банк велел страховаться только в этой компании</a:t>
            </a:r>
          </a:p>
          <a:p>
            <a:pPr marL="174625" indent="-174625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ru-RU" dirty="0" smtClean="0">
                <a:latin typeface="Myriad Pro" pitchFamily="34" charset="0"/>
              </a:rPr>
              <a:t>при покупке в салоне</a:t>
            </a:r>
            <a:r>
              <a:rPr lang="ru-RU" baseline="0" dirty="0" smtClean="0">
                <a:latin typeface="Myriad Pro" pitchFamily="34" charset="0"/>
              </a:rPr>
              <a:t> сотовой связи </a:t>
            </a:r>
            <a:r>
              <a:rPr lang="ru-RU" dirty="0" smtClean="0">
                <a:latin typeface="Myriad Pro" pitchFamily="34" charset="0"/>
              </a:rPr>
              <a:t>подарили пакет документов на страховку квартиры</a:t>
            </a:r>
          </a:p>
          <a:p>
            <a:pPr marL="174625" indent="-174625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ru-RU" dirty="0" smtClean="0">
                <a:latin typeface="Myriad Pro" pitchFamily="34" charset="0"/>
              </a:rPr>
              <a:t>человек</a:t>
            </a:r>
            <a:r>
              <a:rPr lang="ru-RU" baseline="0" dirty="0" smtClean="0">
                <a:latin typeface="Myriad Pro" pitchFamily="34" charset="0"/>
              </a:rPr>
              <a:t> начитался форумов и пришел проверять обоснованность мнений</a:t>
            </a:r>
          </a:p>
          <a:p>
            <a:pPr marL="174625" indent="-174625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>
                <a:tab pos="174625" algn="l"/>
              </a:tabLst>
            </a:pPr>
            <a:r>
              <a:rPr lang="ru-RU" baseline="0" dirty="0" smtClean="0">
                <a:latin typeface="Myriad Pro" pitchFamily="34" charset="0"/>
              </a:rPr>
              <a:t>человек выбирает между пятью конкурентами (тот самый «идеальный» случай с калькуляторами и т.п.)</a:t>
            </a:r>
          </a:p>
          <a:p>
            <a:pPr marL="174625" indent="-174625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  <a:tabLst>
                <a:tab pos="174625" algn="l"/>
              </a:tabLst>
            </a:pPr>
            <a:endParaRPr lang="ru-RU" baseline="0" dirty="0" smtClean="0">
              <a:latin typeface="Myriad Pro" pitchFamily="34" charset="0"/>
            </a:endParaRPr>
          </a:p>
          <a:p>
            <a:pPr marL="0" indent="0">
              <a:buClr>
                <a:schemeClr val="bg1">
                  <a:lumMod val="50000"/>
                </a:schemeClr>
              </a:buClr>
              <a:buFont typeface="Wingdings" pitchFamily="2" charset="2"/>
              <a:buNone/>
              <a:tabLst>
                <a:tab pos="174625" algn="l"/>
              </a:tabLst>
            </a:pPr>
            <a:r>
              <a:rPr lang="ru-RU" baseline="0" dirty="0" smtClean="0">
                <a:latin typeface="Myriad Pro" pitchFamily="34" charset="0"/>
              </a:rPr>
              <a:t>им нужна информация разной степени подробности – обычного калькулятора и сжатого описания </a:t>
            </a:r>
            <a:r>
              <a:rPr lang="ru-RU" baseline="0" dirty="0" err="1" smtClean="0">
                <a:latin typeface="Myriad Pro" pitchFamily="34" charset="0"/>
              </a:rPr>
              <a:t>м.б</a:t>
            </a:r>
            <a:r>
              <a:rPr lang="ru-RU" baseline="0" dirty="0" smtClean="0">
                <a:latin typeface="Myriad Pro" pitchFamily="34" charset="0"/>
              </a:rPr>
              <a:t>. недостаточно. Могут быть нужны: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tabLst>
                <a:tab pos="174625" algn="l"/>
              </a:tabLst>
            </a:pPr>
            <a:r>
              <a:rPr lang="ru-RU" baseline="0" dirty="0" smtClean="0">
                <a:latin typeface="Myriad Pro" pitchFamily="34" charset="0"/>
              </a:rPr>
              <a:t>отзывы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tabLst>
                <a:tab pos="174625" algn="l"/>
              </a:tabLst>
            </a:pPr>
            <a:r>
              <a:rPr lang="ru-RU" baseline="0" dirty="0" smtClean="0">
                <a:latin typeface="Myriad Pro" pitchFamily="34" charset="0"/>
              </a:rPr>
              <a:t>информация о сроках выплат (подробно, наглядно)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tabLst>
                <a:tab pos="174625" algn="l"/>
              </a:tabLst>
            </a:pPr>
            <a:r>
              <a:rPr lang="ru-RU" baseline="0" dirty="0" smtClean="0">
                <a:latin typeface="Myriad Pro" pitchFamily="34" charset="0"/>
              </a:rPr>
              <a:t>информация о том, что считается и не считается страховым случаем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tabLst>
                <a:tab pos="174625" algn="l"/>
              </a:tabLst>
            </a:pPr>
            <a:r>
              <a:rPr lang="ru-RU" baseline="0" dirty="0" smtClean="0">
                <a:latin typeface="Myriad Pro" pitchFamily="34" charset="0"/>
              </a:rPr>
              <a:t>различные перечни документов (с переводом юридического на русский язык, вспоминаем про особенности пользователей)</a:t>
            </a:r>
          </a:p>
          <a:p>
            <a:pPr marL="171450" indent="-171450">
              <a:buClr>
                <a:schemeClr val="bg1">
                  <a:lumMod val="50000"/>
                </a:schemeClr>
              </a:buClr>
              <a:buFont typeface="Arial" pitchFamily="34" charset="0"/>
              <a:buChar char="•"/>
              <a:tabLst>
                <a:tab pos="174625" algn="l"/>
              </a:tabLst>
            </a:pPr>
            <a:r>
              <a:rPr lang="ru-RU" baseline="0" dirty="0" smtClean="0">
                <a:latin typeface="Myriad Pro" pitchFamily="34" charset="0"/>
              </a:rPr>
              <a:t>информация о том, в каких случаях могут отказать в выплате (для каждого страхового продукта своя!)</a:t>
            </a:r>
          </a:p>
          <a:p>
            <a:pPr marL="0" indent="0">
              <a:buClr>
                <a:schemeClr val="bg1">
                  <a:lumMod val="50000"/>
                </a:schemeClr>
              </a:buClr>
              <a:buFont typeface="Arial" pitchFamily="34" charset="0"/>
              <a:buNone/>
              <a:tabLst>
                <a:tab pos="174625" algn="l"/>
              </a:tabLst>
            </a:pPr>
            <a:r>
              <a:rPr lang="ru-RU" baseline="0" dirty="0" smtClean="0">
                <a:latin typeface="Myriad Pro" pitchFamily="34" charset="0"/>
              </a:rPr>
              <a:t>и т.п.</a:t>
            </a:r>
            <a:endParaRPr lang="ru-RU" dirty="0" smtClean="0">
              <a:latin typeface="Myriad Pro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79B1-410C-412D-84A4-292B6546293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86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http://www.liberty24.ru/ru/vzr/</a:t>
            </a:r>
            <a:endParaRPr lang="ru-RU" dirty="0" smtClean="0"/>
          </a:p>
          <a:p>
            <a:r>
              <a:rPr lang="ru-RU" dirty="0" smtClean="0"/>
              <a:t>Человек</a:t>
            </a:r>
            <a:r>
              <a:rPr lang="ru-RU" baseline="0" dirty="0" smtClean="0"/>
              <a:t> ищет страховку для выезда за рубеж. Задача – выбрать и оформить полис. Для решения задачи нужно понять, от чего страхуют и на какую сумму. Если я сломаю ногу</a:t>
            </a:r>
            <a:r>
              <a:rPr lang="en-US" baseline="0" dirty="0" smtClean="0"/>
              <a:t>? </a:t>
            </a:r>
            <a:r>
              <a:rPr lang="ru-RU" baseline="0" dirty="0" smtClean="0"/>
              <a:t>А если заболею гриппом</a:t>
            </a:r>
            <a:r>
              <a:rPr lang="en-US" baseline="0" dirty="0" smtClean="0"/>
              <a:t>?</a:t>
            </a:r>
            <a:endParaRPr lang="ru-RU" baseline="0" dirty="0" smtClean="0"/>
          </a:p>
          <a:p>
            <a:r>
              <a:rPr lang="ru-RU" baseline="0" dirty="0" smtClean="0"/>
              <a:t>Помимо этого, нужно узнать, куда обращаться, если все-таки заболею, как дальше будут развиваться события (с высокой температурой будет трудно действовать осознанно). Меня госпитализируют сразу или после согласования со страховой</a:t>
            </a:r>
            <a:r>
              <a:rPr lang="en-US" baseline="0" dirty="0" smtClean="0"/>
              <a:t>? </a:t>
            </a:r>
            <a:r>
              <a:rPr lang="ru-RU" baseline="0" dirty="0" smtClean="0"/>
              <a:t>В хорошую ли больницу</a:t>
            </a:r>
            <a:r>
              <a:rPr lang="en-US" baseline="0" dirty="0" smtClean="0"/>
              <a:t>? </a:t>
            </a:r>
          </a:p>
          <a:p>
            <a:r>
              <a:rPr lang="ru-RU" baseline="0" dirty="0" smtClean="0"/>
              <a:t>Это – посадочная страница по запросу «страхование при выезде за рубеж». Информации на ней явно недостаточно для принятия решения.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79B1-410C-412D-84A4-292B6546293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180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Ренессанс,</a:t>
            </a:r>
            <a:r>
              <a:rPr lang="ru-RU" baseline="0" dirty="0" smtClean="0"/>
              <a:t> Альянс и Росгосстрах. Описанной ситуации соответствует только </a:t>
            </a:r>
            <a:r>
              <a:rPr lang="ru-RU" baseline="0" dirty="0" err="1" smtClean="0"/>
              <a:t>росгосстрах</a:t>
            </a:r>
            <a:r>
              <a:rPr lang="ru-RU" baseline="0" dirty="0" smtClean="0"/>
              <a:t>. </a:t>
            </a:r>
          </a:p>
          <a:p>
            <a:r>
              <a:rPr lang="ru-RU" baseline="0" dirty="0" smtClean="0"/>
              <a:t>В первых двух – мелкие шрифты, большой риск попасть не на ту ссылку, необходимость постоянного масштабирования и </a:t>
            </a:r>
            <a:r>
              <a:rPr lang="ru-RU" baseline="0" dirty="0" err="1" smtClean="0"/>
              <a:t>скролла</a:t>
            </a:r>
            <a:r>
              <a:rPr lang="ru-RU" baseline="0" dirty="0" smtClean="0"/>
              <a:t>. Во втором, вдобавок </a:t>
            </a:r>
            <a:r>
              <a:rPr lang="ru-RU" baseline="0" smtClean="0"/>
              <a:t>ко всему этому  </a:t>
            </a:r>
            <a:r>
              <a:rPr lang="ru-RU" baseline="0" dirty="0" smtClean="0"/>
              <a:t>– попробуйте пальцем попасть в крестик, закрывающий баннер.</a:t>
            </a:r>
          </a:p>
          <a:p>
            <a:r>
              <a:rPr lang="ru-RU" baseline="0" dirty="0" smtClean="0"/>
              <a:t>В общем, необходима мобильная версия (или задуматься об адаптивной верстке) (или о мобильном приложении – возможно, часть информации должна быть всегда доступна, даже офлайн)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79B1-410C-412D-84A4-292B6546293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64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 конфликтные</a:t>
            </a:r>
            <a:r>
              <a:rPr lang="ru-RU" baseline="0" dirty="0" smtClean="0"/>
              <a:t> ситуации:</a:t>
            </a:r>
          </a:p>
          <a:p>
            <a:r>
              <a:rPr lang="ru-RU" dirty="0" smtClean="0">
                <a:latin typeface="Myriad Pro" pitchFamily="34" charset="0"/>
              </a:rPr>
              <a:t>у вас на сайте такого не было</a:t>
            </a:r>
          </a:p>
          <a:p>
            <a:r>
              <a:rPr lang="ru-RU" dirty="0" smtClean="0">
                <a:latin typeface="Myriad Pro" pitchFamily="34" charset="0"/>
              </a:rPr>
              <a:t>у вас на сайте было написано по-другому</a:t>
            </a:r>
          </a:p>
          <a:p>
            <a:r>
              <a:rPr lang="ru-RU" dirty="0" smtClean="0">
                <a:latin typeface="Myriad Pro" pitchFamily="34" charset="0"/>
              </a:rPr>
              <a:t>а я думал, что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FA79B1-410C-412D-84A4-292B6546293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215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3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- Картинка с описа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288" y="620610"/>
            <a:ext cx="8353425" cy="504070"/>
          </a:xfrm>
          <a:prstGeom prst="rect">
            <a:avLst/>
          </a:prstGeom>
        </p:spPr>
        <p:txBody>
          <a:bodyPr anchor="t"/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dirty="0" err="1" smtClean="0"/>
              <a:t>ПОДзаголовОК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95289" y="260560"/>
            <a:ext cx="6337012" cy="3600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95513" cy="365125"/>
          </a:xfrm>
          <a:prstGeom prst="rect">
            <a:avLst/>
          </a:prstGeom>
        </p:spPr>
        <p:txBody>
          <a:bodyPr/>
          <a:lstStyle/>
          <a:p>
            <a:fld id="{59DDBEB6-64D4-4996-A3D9-CBC933834BC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95289" y="1844780"/>
            <a:ext cx="4032250" cy="43210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95288" y="1196690"/>
            <a:ext cx="8353425" cy="0"/>
          </a:xfrm>
          <a:prstGeom prst="line">
            <a:avLst/>
          </a:prstGeom>
          <a:ln w="12700">
            <a:solidFill>
              <a:srgbClr val="00A2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9"/>
          <p:cNvSpPr>
            <a:spLocks noGrp="1"/>
          </p:cNvSpPr>
          <p:nvPr>
            <p:ph type="body" sz="quarter" idx="14" hasCustomPrompt="1"/>
          </p:nvPr>
        </p:nvSpPr>
        <p:spPr>
          <a:xfrm>
            <a:off x="395289" y="1412720"/>
            <a:ext cx="4032692" cy="3482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>
          <a:xfrm>
            <a:off x="4716463" y="1412721"/>
            <a:ext cx="4032250" cy="475313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55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529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84A119-CAFD-4334-A61D-82C6A500F94A}" type="datetime1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BCBFFB-A3CB-451C-BE5A-AFA4EA922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95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67B2E6-D6A4-47C5-A7DE-380BD6D52CF6}" type="datetime1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BCBFFB-A3CB-451C-BE5A-AFA4EA922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370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BD5C43-8E95-437C-962C-9436FA10E647}" type="datetime1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BCBFFB-A3CB-451C-BE5A-AFA4EA922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377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A381B6-5F45-4590-92A5-14B5F0D87F78}" type="datetime1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BCBFFB-A3CB-451C-BE5A-AFA4EA922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804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323410" y="1916790"/>
            <a:ext cx="8353425" cy="25927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algn="ctr"/>
            <a:r>
              <a:rPr lang="ru-RU" dirty="0" smtClean="0"/>
              <a:t>Спасибо за внимание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Получите презентацию и/или получайте приглашения на закрытые семинары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51272"/>
            <a:ext cx="9144000" cy="1006727"/>
          </a:xfrm>
          <a:prstGeom prst="rect">
            <a:avLst/>
          </a:prstGeom>
          <a:solidFill>
            <a:srgbClr val="00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Заголовок 8"/>
          <p:cNvSpPr txBox="1">
            <a:spLocks/>
          </p:cNvSpPr>
          <p:nvPr userDrawn="1"/>
        </p:nvSpPr>
        <p:spPr>
          <a:xfrm>
            <a:off x="-2257258" y="6100187"/>
            <a:ext cx="8341468" cy="4972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itchFamily="34" charset="-52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</a:rPr>
              <a:t>d.silaev@usabilitylab.net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570880" y="5949350"/>
            <a:ext cx="4572000" cy="830997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2400" dirty="0" smtClean="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rPr>
              <a:t>Моб.: </a:t>
            </a:r>
            <a:r>
              <a:rPr lang="ru-RU" sz="2400" dirty="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rPr>
              <a:t>+7 (926) </a:t>
            </a:r>
            <a:r>
              <a:rPr lang="en-US" sz="2400" dirty="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rPr>
              <a:t>492</a:t>
            </a:r>
            <a:r>
              <a:rPr lang="ru-RU" sz="2400" dirty="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rPr>
              <a:t>0</a:t>
            </a:r>
            <a:r>
              <a:rPr lang="ru-RU" sz="2400" dirty="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rPr>
              <a:t>5-</a:t>
            </a:r>
            <a:r>
              <a:rPr lang="en-US" sz="2400" dirty="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rPr>
              <a:t>50</a:t>
            </a:r>
          </a:p>
          <a:p>
            <a:pPr algn="ctr">
              <a:spcBef>
                <a:spcPct val="0"/>
              </a:spcBef>
            </a:pPr>
            <a:r>
              <a:rPr lang="ru-RU" sz="2400" dirty="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rPr>
              <a:t> Тел</a:t>
            </a:r>
            <a:r>
              <a:rPr lang="ru-RU" sz="2400" dirty="0">
                <a:solidFill>
                  <a:schemeClr val="bg1"/>
                </a:solidFill>
                <a:latin typeface="PT Sans" pitchFamily="34" charset="-52"/>
                <a:ea typeface="+mj-ea"/>
                <a:cs typeface="+mj-cs"/>
              </a:rPr>
              <a:t>.: +7 (495) 933-01-37 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79390" y="5157240"/>
            <a:ext cx="2893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Myriad Pro Light" pitchFamily="34" charset="0"/>
              </a:rPr>
              <a:t>Дмитрий Силаев</a:t>
            </a:r>
          </a:p>
        </p:txBody>
      </p:sp>
    </p:spTree>
    <p:extLst>
      <p:ext uri="{BB962C8B-B14F-4D97-AF65-F5344CB8AC3E}">
        <p14:creationId xmlns:p14="http://schemas.microsoft.com/office/powerpoint/2010/main" val="3397087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mtClean="0"/>
              <a:t>Вставка рисунка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7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0B2811-D41C-41BB-BC0F-07B609CB3926}" type="datetime1">
              <a:rPr lang="ru-RU" smtClean="0"/>
              <a:t>19.09.2014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BCBFFB-A3CB-451C-BE5A-AFA4EA922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5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5BAC2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484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48E77-7AD2-42B1-93E8-E91468107248}" type="datetime1">
              <a:rPr lang="ru-RU" smtClean="0"/>
              <a:t>19.09.2014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BCBFFB-A3CB-451C-BE5A-AFA4EA922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9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709CE3E-4DA7-4ACC-8D5B-5C219F2985DE}" type="datetime1">
              <a:rPr lang="ru-RU" smtClean="0"/>
              <a:t>19.09.2014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BCBFFB-A3CB-451C-BE5A-AFA4EA922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29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31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полос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836640"/>
            <a:ext cx="9144000" cy="3384470"/>
          </a:xfrm>
          <a:prstGeom prst="rect">
            <a:avLst/>
          </a:prstGeom>
          <a:solidFill>
            <a:srgbClr val="00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199" y="6356350"/>
            <a:ext cx="21955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A5A2BC-0759-4B78-A8DE-9F493FBDF5F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3943" y="1556272"/>
            <a:ext cx="8353425" cy="259272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93942" y="908547"/>
            <a:ext cx="8353425" cy="647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395288" y="4437063"/>
            <a:ext cx="4032250" cy="17287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11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95288" y="1556375"/>
            <a:ext cx="8353425" cy="259272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ПОДЗАГОЛОВОК</a:t>
            </a:r>
            <a:endParaRPr lang="ru-RU" dirty="0"/>
          </a:p>
        </p:txBody>
      </p:sp>
      <p:sp>
        <p:nvSpPr>
          <p:cNvPr id="5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395287" y="908650"/>
            <a:ext cx="8353425" cy="6477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4087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D3F51B-F081-46B7-B17F-13B29041695A}" type="datetime1">
              <a:rPr lang="ru-RU" smtClean="0"/>
              <a:t>19.09.2014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BCBFFB-A3CB-451C-BE5A-AFA4EA922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92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tile tx="0" ty="0" sx="60000" sy="6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5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  <p:sldLayoutId id="2147483672" r:id="rId8"/>
    <p:sldLayoutId id="2147483667" r:id="rId9"/>
    <p:sldLayoutId id="2147483677" r:id="rId10"/>
    <p:sldLayoutId id="2147483675" r:id="rId11"/>
    <p:sldLayoutId id="2147483668" r:id="rId12"/>
    <p:sldLayoutId id="2147483669" r:id="rId13"/>
    <p:sldLayoutId id="2147483670" r:id="rId14"/>
    <p:sldLayoutId id="2147483671" r:id="rId15"/>
    <p:sldLayoutId id="2147483678" r:id="rId16"/>
    <p:sldLayoutId id="2147483679" r:id="rId17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rgbClr val="00A2D8"/>
          </a:solidFill>
          <a:latin typeface="Myriad Pro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5BAC26"/>
          </a:solidFill>
          <a:latin typeface="Myriad Pro Light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jpeg"/><Relationship Id="rId3" Type="http://schemas.openxmlformats.org/officeDocument/2006/relationships/image" Target="../media/image2.emf"/><Relationship Id="rId21" Type="http://schemas.openxmlformats.org/officeDocument/2006/relationships/image" Target="../media/image49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70592" b="90292"/>
          <a:stretch/>
        </p:blipFill>
        <p:spPr>
          <a:xfrm>
            <a:off x="6117529" y="188640"/>
            <a:ext cx="2448272" cy="3016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9" t="3757" r="19391" b="90731"/>
          <a:stretch/>
        </p:blipFill>
        <p:spPr>
          <a:xfrm>
            <a:off x="395536" y="2513862"/>
            <a:ext cx="4757307" cy="6593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909" y="3103930"/>
            <a:ext cx="504056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A2D8"/>
                </a:solidFill>
                <a:latin typeface="Myriad Pro Light" pitchFamily="34" charset="0"/>
              </a:rPr>
              <a:t>Всё о юзабилити</a:t>
            </a:r>
          </a:p>
          <a:p>
            <a:pPr algn="ctr"/>
            <a:r>
              <a:rPr lang="ru-RU" sz="2800" dirty="0">
                <a:solidFill>
                  <a:srgbClr val="00A2D8"/>
                </a:solidFill>
                <a:latin typeface="Myriad Pro Light" pitchFamily="34" charset="0"/>
              </a:rPr>
              <a:t>для сайтов страховых компаний</a:t>
            </a:r>
          </a:p>
          <a:p>
            <a:pPr algn="ctr"/>
            <a:endParaRPr lang="ru-RU" sz="2800" dirty="0" smtClean="0">
              <a:solidFill>
                <a:srgbClr val="00A2D8"/>
              </a:solidFill>
              <a:latin typeface="Myriad Pro" pitchFamily="34" charset="0"/>
            </a:endParaRPr>
          </a:p>
          <a:p>
            <a:pPr algn="ctr"/>
            <a:endParaRPr lang="ru-RU" sz="1200" dirty="0">
              <a:solidFill>
                <a:srgbClr val="00A2D8"/>
              </a:solidFill>
              <a:latin typeface="Myriad Pro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80112" y="836712"/>
            <a:ext cx="0" cy="5760640"/>
          </a:xfrm>
          <a:prstGeom prst="line">
            <a:avLst/>
          </a:prstGeom>
          <a:ln w="28575" cap="rnd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бъект 4"/>
          <p:cNvSpPr txBox="1">
            <a:spLocks/>
          </p:cNvSpPr>
          <p:nvPr/>
        </p:nvSpPr>
        <p:spPr>
          <a:xfrm>
            <a:off x="5724128" y="5373216"/>
            <a:ext cx="3030488" cy="129614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rgbClr val="00A2D8"/>
                </a:solidFill>
                <a:latin typeface="Myriad Pro Light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5BAC26"/>
                </a:solidFill>
                <a:latin typeface="Myriad Pro Light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590885" cy="2792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63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Борьба</a:t>
            </a:r>
            <a:r>
              <a:rPr lang="ru-RU" dirty="0" smtClean="0"/>
              <a:t> за внимание клиентов и </a:t>
            </a:r>
            <a:r>
              <a:rPr lang="ru-RU" dirty="0" smtClean="0">
                <a:solidFill>
                  <a:srgbClr val="00B0F0"/>
                </a:solidFill>
              </a:rPr>
              <a:t>за регулярные взаимодействия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0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3800" y="0"/>
            <a:ext cx="4216450" cy="6858000"/>
          </a:xfr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7" name="Прямоугольная выноска 6"/>
          <p:cNvSpPr/>
          <p:nvPr/>
        </p:nvSpPr>
        <p:spPr>
          <a:xfrm>
            <a:off x="6444208" y="188640"/>
            <a:ext cx="2448272" cy="936104"/>
          </a:xfrm>
          <a:prstGeom prst="wedgeRectCallout">
            <a:avLst>
              <a:gd name="adj1" fmla="val -56777"/>
              <a:gd name="adj2" fmla="val -33179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en-US" b="1" dirty="0" smtClean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Social Proof</a:t>
            </a:r>
            <a:r>
              <a:rPr lang="ru-RU" b="1" dirty="0" smtClean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: 87% довольных клиентов</a:t>
            </a:r>
            <a:endParaRPr lang="ru-RU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39552" y="1196752"/>
            <a:ext cx="2448272" cy="1080120"/>
          </a:xfrm>
          <a:prstGeom prst="wedgeRectCallout">
            <a:avLst>
              <a:gd name="adj1" fmla="val 60716"/>
              <a:gd name="adj2" fmla="val 955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ru-RU" b="1" dirty="0" smtClean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Информация о покрытии, ссылка на отдельную страницу</a:t>
            </a:r>
            <a:endParaRPr lang="ru-RU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5868144" y="3501008"/>
            <a:ext cx="2664296" cy="1276722"/>
          </a:xfrm>
          <a:prstGeom prst="wedgeRectCallout">
            <a:avLst>
              <a:gd name="adj1" fmla="val -61057"/>
              <a:gd name="adj2" fmla="val -38063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ru-RU" b="1" dirty="0" smtClean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Информация для существующих клиентов: скидки на другие продукты</a:t>
            </a:r>
            <a:endParaRPr lang="ru-RU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191" y="3068960"/>
            <a:ext cx="3744416" cy="145958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ru-RU" b="1" dirty="0" smtClean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Страница автострахования в компании </a:t>
            </a:r>
            <a:r>
              <a:rPr lang="en-US" b="1" dirty="0" smtClean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More TH&gt;N</a:t>
            </a:r>
            <a:r>
              <a:rPr lang="ru-RU" b="1" dirty="0" smtClean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.  </a:t>
            </a:r>
            <a:r>
              <a:rPr lang="ru-RU" b="1" dirty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Х</a:t>
            </a:r>
            <a:r>
              <a:rPr lang="ru-RU" b="1" dirty="0" smtClean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орошо работает как на новых посетителей, так и на существующих клиентов</a:t>
            </a:r>
            <a:endParaRPr lang="ru-RU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884371" y="5589240"/>
            <a:ext cx="2448272" cy="1080120"/>
          </a:xfrm>
          <a:prstGeom prst="wedgeRectCallout">
            <a:avLst>
              <a:gd name="adj1" fmla="val -63103"/>
              <a:gd name="adj2" fmla="val -10687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ru-RU" b="1" dirty="0" smtClean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Другая полезная информация</a:t>
            </a:r>
            <a:endParaRPr lang="ru-RU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4572000" y="4221088"/>
            <a:ext cx="3960440" cy="1512168"/>
          </a:xfrm>
          <a:prstGeom prst="wedgeRectCallout">
            <a:avLst>
              <a:gd name="adj1" fmla="val 12488"/>
              <a:gd name="adj2" fmla="val -77271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ru-RU" dirty="0" err="1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Геймификация</a:t>
            </a:r>
            <a:r>
              <a:rPr lang="ru-RU" dirty="0" smtClean="0">
                <a:solidFill>
                  <a:schemeClr val="tx1"/>
                </a:solidFill>
                <a:latin typeface="Segoe UI" pitchFamily="34" charset="0"/>
                <a:cs typeface="Segoe UI" pitchFamily="34" charset="0"/>
              </a:rPr>
              <a:t>: приложение для водителей, скидки на страховку за безопасное вождение. </a:t>
            </a:r>
            <a:endParaRPr lang="ru-RU" dirty="0">
              <a:solidFill>
                <a:schemeClr val="tx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5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4860032" y="2564904"/>
            <a:ext cx="3960440" cy="1512168"/>
          </a:xfrm>
          <a:prstGeom prst="wedgeRectCallout">
            <a:avLst>
              <a:gd name="adj1" fmla="val -54612"/>
              <a:gd name="adj2" fmla="val -18692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ru-RU" b="1" dirty="0" smtClean="0">
                <a:solidFill>
                  <a:schemeClr val="tx1"/>
                </a:solidFill>
                <a:latin typeface="Segoe UI Light" pitchFamily="34" charset="0"/>
                <a:cs typeface="Segoe UI Light" pitchFamily="34" charset="0"/>
              </a:rPr>
              <a:t>Статьи с полезными советами повышают грамотность клиентов, увеличивают глубину просмотра сайта и способствуют росту продаж</a:t>
            </a:r>
            <a:endParaRPr lang="ru-RU" b="1" dirty="0">
              <a:solidFill>
                <a:schemeClr val="tx1"/>
              </a:solidFill>
              <a:latin typeface="Segoe UI Light" pitchFamily="34" charset="0"/>
              <a:cs typeface="Segoe U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8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Борьба</a:t>
            </a:r>
            <a:r>
              <a:rPr lang="ru-RU" dirty="0" smtClean="0"/>
              <a:t> за внимание клиентов и </a:t>
            </a:r>
            <a:r>
              <a:rPr lang="ru-RU" dirty="0" smtClean="0">
                <a:solidFill>
                  <a:srgbClr val="00B0F0"/>
                </a:solidFill>
              </a:rPr>
              <a:t>за регулярные взаимодействия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определить </a:t>
            </a:r>
            <a:r>
              <a:rPr lang="ru-RU" dirty="0" smtClean="0">
                <a:solidFill>
                  <a:srgbClr val="00B0F0"/>
                </a:solidFill>
              </a:rPr>
              <a:t>эффективность сайта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94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err="1">
                <a:latin typeface="Myriad Pro" pitchFamily="34" charset="0"/>
              </a:rPr>
              <a:t>Юзабилити</a:t>
            </a:r>
            <a:r>
              <a:rPr lang="ru-RU" sz="5400" dirty="0">
                <a:latin typeface="Myriad Pro" pitchFamily="34" charset="0"/>
              </a:rPr>
              <a:t> (</a:t>
            </a:r>
            <a:r>
              <a:rPr lang="en-US" sz="5400" dirty="0">
                <a:latin typeface="Myriad Pro" pitchFamily="34" charset="0"/>
              </a:rPr>
              <a:t>ISO 9241-11)</a:t>
            </a:r>
            <a:endParaRPr lang="ru-RU" sz="5400" dirty="0">
              <a:latin typeface="Myriad Pro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4419" y="1516031"/>
            <a:ext cx="59673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Эффективности</a:t>
            </a:r>
            <a:endParaRPr lang="ru-RU" sz="2800" dirty="0">
              <a:latin typeface="Myriad Pro" pitchFamily="34" charset="0"/>
            </a:endParaRPr>
          </a:p>
          <a:p>
            <a:pPr lvl="0"/>
            <a:r>
              <a:rPr lang="ru-RU" dirty="0">
                <a:solidFill>
                  <a:prstClr val="black"/>
                </a:solidFill>
                <a:latin typeface="Myriad Pro" pitchFamily="34" charset="0"/>
              </a:rPr>
              <a:t>насколько вообще пользователь смог выполнить </a:t>
            </a:r>
            <a:r>
              <a:rPr lang="ru-RU" dirty="0" smtClean="0">
                <a:solidFill>
                  <a:prstClr val="black"/>
                </a:solidFill>
                <a:latin typeface="Myriad Pro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Myriad Pro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Myriad Pro" pitchFamily="34" charset="0"/>
              </a:rPr>
              <a:t>свои </a:t>
            </a:r>
            <a:r>
              <a:rPr lang="ru-RU" dirty="0">
                <a:solidFill>
                  <a:prstClr val="black"/>
                </a:solidFill>
                <a:latin typeface="Myriad Pro" pitchFamily="34" charset="0"/>
              </a:rPr>
              <a:t>задачи при помощи продукта</a:t>
            </a:r>
          </a:p>
          <a:p>
            <a:endParaRPr lang="ru-RU" sz="2800" dirty="0">
              <a:latin typeface="Myriad Pro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4419" y="3333206"/>
            <a:ext cx="4815742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Продуктивности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Myriad Pro" pitchFamily="34" charset="0"/>
              </a:rPr>
              <a:t>затраты времени, сил, количество шагов и т.п.</a:t>
            </a:r>
          </a:p>
          <a:p>
            <a:endParaRPr lang="ru-RU" sz="2800" dirty="0">
              <a:latin typeface="Myriad Pro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94419" y="5160489"/>
            <a:ext cx="3786614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Удовлетворенности</a:t>
            </a:r>
          </a:p>
          <a:p>
            <a:pPr lvl="0"/>
            <a:r>
              <a:rPr lang="ru-RU" dirty="0" smtClean="0">
                <a:solidFill>
                  <a:prstClr val="black"/>
                </a:solidFill>
                <a:latin typeface="Myriad Pro" pitchFamily="34" charset="0"/>
              </a:rPr>
              <a:t>эмоции от использования продукта</a:t>
            </a:r>
            <a:endParaRPr lang="ru-RU" dirty="0">
              <a:solidFill>
                <a:prstClr val="black"/>
              </a:solidFill>
              <a:latin typeface="Myriad Pro" pitchFamily="34" charset="0"/>
            </a:endParaRPr>
          </a:p>
          <a:p>
            <a:endParaRPr lang="ru-RU" sz="2800" dirty="0">
              <a:latin typeface="Myriad Pro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42310" y="3221268"/>
            <a:ext cx="1958340" cy="1454982"/>
            <a:chOff x="442310" y="2996952"/>
            <a:chExt cx="1958340" cy="145498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442310" y="2996952"/>
              <a:ext cx="146867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dirty="0" smtClean="0">
                  <a:latin typeface="Myriad Pro" pitchFamily="34" charset="0"/>
                </a:rPr>
                <a:t>Степень</a:t>
              </a:r>
              <a:endParaRPr lang="ru-RU" sz="2800" dirty="0">
                <a:latin typeface="Myriad Pro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42310" y="3528604"/>
              <a:ext cx="195834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Myriad Pro" pitchFamily="34" charset="0"/>
                </a:rPr>
                <a:t>измеряемая характеристика продукта</a:t>
              </a:r>
              <a:endParaRPr lang="ru-RU" dirty="0">
                <a:latin typeface="Myriad Pro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8282874" y="6110430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…</a:t>
            </a:r>
            <a:endParaRPr lang="ru-RU" sz="2800" dirty="0">
              <a:latin typeface="Myriad Pro" pitchFamily="34" charset="0"/>
            </a:endParaRPr>
          </a:p>
        </p:txBody>
      </p:sp>
      <p:pic>
        <p:nvPicPr>
          <p:cNvPr id="5122" name="Picture 2" descr="http://icons.iconarchive.com/icons/limpa/curriculum-vitae/256/goals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18" y="170080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ector-magz.com/wp-content/uploads/2013/09/stopwatch-clipart-224x3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18" y="3294488"/>
            <a:ext cx="672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cdn.garcya.us/wp-content/uploads/2011/02/Valentine-Balloons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88" y="5044302"/>
            <a:ext cx="1114216" cy="120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7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latin typeface="Myriad Pro" pitchFamily="34" charset="0"/>
              </a:rPr>
              <a:t>Юзабилити</a:t>
            </a:r>
            <a:r>
              <a:rPr lang="ru-RU" dirty="0">
                <a:latin typeface="Myriad Pro" pitchFamily="34" charset="0"/>
              </a:rPr>
              <a:t> (</a:t>
            </a:r>
            <a:r>
              <a:rPr lang="en-US" dirty="0">
                <a:latin typeface="Myriad Pro" pitchFamily="34" charset="0"/>
              </a:rPr>
              <a:t>ISO 9241-11)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1050" y="1484313"/>
            <a:ext cx="7143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…с которой</a:t>
            </a:r>
            <a:r>
              <a:rPr lang="ru-RU" sz="2800" dirty="0">
                <a:latin typeface="Myriad Pro" pitchFamily="34" charset="0"/>
              </a:rPr>
              <a:t> </a:t>
            </a:r>
            <a:r>
              <a:rPr lang="ru-RU" sz="2800" dirty="0" smtClean="0">
                <a:latin typeface="Myriad Pro" pitchFamily="34" charset="0"/>
              </a:rPr>
              <a:t>продукт </a:t>
            </a:r>
            <a:r>
              <a:rPr lang="ru-RU" sz="2800" dirty="0">
                <a:latin typeface="Myriad Pro" pitchFamily="34" charset="0"/>
              </a:rPr>
              <a:t>может </a:t>
            </a:r>
            <a:r>
              <a:rPr lang="ru-RU" sz="2800" dirty="0" smtClean="0">
                <a:latin typeface="Myriad Pro" pitchFamily="34" charset="0"/>
              </a:rPr>
              <a:t>использоваться </a:t>
            </a:r>
            <a:endParaRPr lang="ru-RU" sz="2800" dirty="0">
              <a:latin typeface="Myriad Pro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6238" y="2348036"/>
            <a:ext cx="560602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определенными пользователями</a:t>
            </a:r>
          </a:p>
          <a:p>
            <a:r>
              <a:rPr lang="ru-RU" dirty="0" smtClean="0">
                <a:latin typeface="Myriad Pro" pitchFamily="34" charset="0"/>
              </a:rPr>
              <a:t>«наша ц/а – мужчины и женщины 18-60 лет» – это миф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6238" y="3608598"/>
            <a:ext cx="602761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для достижения определенных задач</a:t>
            </a:r>
          </a:p>
          <a:p>
            <a:r>
              <a:rPr lang="ru-RU" dirty="0" smtClean="0">
                <a:latin typeface="Myriad Pro" pitchFamily="34" charset="0"/>
              </a:rPr>
              <a:t>которые не всегда совпадают с задачами маркетинга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6238" y="4869160"/>
            <a:ext cx="438934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в определенном контексте</a:t>
            </a:r>
          </a:p>
          <a:p>
            <a:r>
              <a:rPr lang="ru-RU" dirty="0" smtClean="0">
                <a:latin typeface="Myriad Pro" pitchFamily="34" charset="0"/>
              </a:rPr>
              <a:t>о котором  разработчики часто не думают</a:t>
            </a:r>
            <a:endParaRPr lang="ru-RU" dirty="0">
              <a:latin typeface="Myriad Pro" pitchFamily="34" charset="0"/>
            </a:endParaRPr>
          </a:p>
        </p:txBody>
      </p:sp>
      <p:pic>
        <p:nvPicPr>
          <p:cNvPr id="6146" name="Picture 2" descr="http://images2.wikia.nocookie.net/__cb20120701212657/mario/de/images/5/5a/Mario_%26_Luigi_Hamm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435" y="2347080"/>
            <a:ext cx="2751373" cy="304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6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5400" dirty="0" smtClean="0">
                <a:latin typeface="Myriad Pro" pitchFamily="34" charset="0"/>
              </a:rPr>
              <a:t>Пользователи</a:t>
            </a:r>
            <a:endParaRPr lang="ru-RU" sz="5400" dirty="0">
              <a:latin typeface="Myriad Pro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67616"/>
            <a:ext cx="74094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Социально-демографические характеристики</a:t>
            </a:r>
            <a:endParaRPr lang="ru-RU" sz="2800" dirty="0">
              <a:latin typeface="Myriad Pro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4750492"/>
            <a:ext cx="457529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Степень самостоятельности</a:t>
            </a:r>
          </a:p>
          <a:p>
            <a:r>
              <a:rPr lang="ru-RU" dirty="0" smtClean="0">
                <a:latin typeface="Myriad Pro" pitchFamily="34" charset="0"/>
              </a:rPr>
              <a:t>в процессе выбора страхового продукта</a:t>
            </a:r>
          </a:p>
          <a:p>
            <a:r>
              <a:rPr lang="ru-RU" dirty="0" smtClean="0">
                <a:latin typeface="Myriad Pro" pitchFamily="34" charset="0"/>
              </a:rPr>
              <a:t>при оплате страховки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2192576"/>
            <a:ext cx="7128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Опыт</a:t>
            </a:r>
            <a:br>
              <a:rPr lang="ru-RU" sz="2800" dirty="0" smtClean="0">
                <a:latin typeface="Myriad Pro" pitchFamily="34" charset="0"/>
              </a:rPr>
            </a:br>
            <a:r>
              <a:rPr lang="ru-RU" dirty="0" smtClean="0">
                <a:latin typeface="Myriad Pro" pitchFamily="34" charset="0"/>
              </a:rPr>
              <a:t>общения со страховыми компаниями</a:t>
            </a:r>
          </a:p>
          <a:p>
            <a:r>
              <a:rPr lang="ru-RU" dirty="0" smtClean="0">
                <a:latin typeface="Myriad Pro" pitchFamily="34" charset="0"/>
              </a:rPr>
              <a:t>отправки персональных данных через Интернет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" y="3471534"/>
            <a:ext cx="307007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Знания</a:t>
            </a:r>
          </a:p>
          <a:p>
            <a:r>
              <a:rPr lang="ru-RU" dirty="0" smtClean="0">
                <a:latin typeface="Myriad Pro" pitchFamily="34" charset="0"/>
              </a:rPr>
              <a:t>юридической терминологии</a:t>
            </a:r>
          </a:p>
          <a:p>
            <a:r>
              <a:rPr lang="ru-RU" dirty="0" smtClean="0">
                <a:latin typeface="Myriad Pro" pitchFamily="34" charset="0"/>
              </a:rPr>
              <a:t>страховой терминологии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6029451"/>
            <a:ext cx="3474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Страхи, ограничения</a:t>
            </a:r>
            <a:endParaRPr lang="ru-RU" sz="2800" dirty="0">
              <a:latin typeface="Myriad Pro" pitchFamily="34" charset="0"/>
            </a:endParaRPr>
          </a:p>
        </p:txBody>
      </p:sp>
      <p:pic>
        <p:nvPicPr>
          <p:cNvPr id="11" name="Picture 4" descr="http://wiki.dpconline.org/images/9/9e/Question_who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9" t="16488" r="21577" b="15615"/>
          <a:stretch/>
        </p:blipFill>
        <p:spPr bwMode="auto">
          <a:xfrm>
            <a:off x="6005012" y="2469575"/>
            <a:ext cx="2723980" cy="355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Myriad Pro" pitchFamily="34" charset="0"/>
              </a:rPr>
              <a:t>Зачем это знать: </a:t>
            </a:r>
            <a:r>
              <a:rPr lang="ru-RU" dirty="0" smtClean="0">
                <a:solidFill>
                  <a:srgbClr val="00B0F0"/>
                </a:solidFill>
                <a:latin typeface="Myriad Pro" pitchFamily="34" charset="0"/>
              </a:rPr>
              <a:t>примеры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4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Развитие страхового бизнеса </a:t>
            </a:r>
            <a:r>
              <a:rPr lang="ru-RU" dirty="0" smtClean="0"/>
              <a:t>сильно напоминает развитие банковской отрасли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yriad Pro" pitchFamily="34" charset="0"/>
              </a:rPr>
              <a:t>Терминология</a:t>
            </a:r>
            <a:endParaRPr lang="ru-RU" dirty="0">
              <a:latin typeface="Myriad Pro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1951" r="22918" b="6550"/>
          <a:stretch/>
        </p:blipFill>
        <p:spPr bwMode="auto">
          <a:xfrm>
            <a:off x="16694" y="1356798"/>
            <a:ext cx="9144000" cy="550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>
            <a:off x="6012160" y="3274466"/>
            <a:ext cx="2664296" cy="864096"/>
          </a:xfrm>
          <a:prstGeom prst="wedgeRectCallout">
            <a:avLst>
              <a:gd name="adj1" fmla="val -33544"/>
              <a:gd name="adj2" fmla="val 72952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yriad Pro" pitchFamily="34" charset="0"/>
              </a:rPr>
              <a:t>Все ли пользователи это поймут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?</a:t>
            </a:r>
            <a:endParaRPr lang="ru-RU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4211960" y="1628800"/>
            <a:ext cx="4104456" cy="936104"/>
          </a:xfrm>
          <a:prstGeom prst="wedgeRectCallout">
            <a:avLst>
              <a:gd name="adj1" fmla="val -47296"/>
              <a:gd name="adj2" fmla="val 67726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yriad Pro" pitchFamily="34" charset="0"/>
              </a:rPr>
              <a:t>Как пользоваться таблицей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? </a:t>
            </a:r>
            <a:r>
              <a:rPr lang="ru-RU" dirty="0" smtClean="0">
                <a:solidFill>
                  <a:schemeClr val="tx1"/>
                </a:solidFill>
                <a:latin typeface="Myriad Pro" pitchFamily="34" charset="0"/>
              </a:rPr>
              <a:t>Непонятные термины, бесполезные пояснения.</a:t>
            </a:r>
            <a:endParaRPr lang="ru-RU" dirty="0">
              <a:solidFill>
                <a:schemeClr val="tx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31" y="332656"/>
            <a:ext cx="9144000" cy="45365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4863548"/>
            <a:ext cx="9192126" cy="164989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Myriad Pro" pitchFamily="34" charset="0"/>
                <a:ea typeface="+mj-ea"/>
                <a:cs typeface="+mj-cs"/>
              </a:defRPr>
            </a:lvl1pPr>
          </a:lstStyle>
          <a:p>
            <a:pPr marL="542925"/>
            <a:r>
              <a:rPr lang="ru-RU" sz="4000" dirty="0" smtClean="0">
                <a:latin typeface="Myriad Pro"/>
                <a:ea typeface="Tahoma" panose="020B0604030504040204" pitchFamily="34" charset="0"/>
                <a:cs typeface="Tahoma" panose="020B0604030504040204" pitchFamily="34" charset="0"/>
              </a:rPr>
              <a:t>Пока все грузится, можно посмотреть сайты конкурентов…</a:t>
            </a:r>
            <a:endParaRPr lang="ru-RU" sz="4000" dirty="0">
              <a:latin typeface="Myriad Pr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20" r="39331"/>
          <a:stretch/>
        </p:blipFill>
        <p:spPr>
          <a:xfrm>
            <a:off x="467544" y="404664"/>
            <a:ext cx="2736304" cy="482453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769" r="3782"/>
          <a:stretch/>
        </p:blipFill>
        <p:spPr>
          <a:xfrm>
            <a:off x="3531636" y="404664"/>
            <a:ext cx="5472607" cy="48245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52536" y="5273913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/>
            <a:r>
              <a:rPr lang="ru-RU" sz="8000" dirty="0" smtClean="0">
                <a:solidFill>
                  <a:prstClr val="black"/>
                </a:solidFill>
                <a:latin typeface="Myriad Pro"/>
                <a:ea typeface="Tahoma" panose="020B0604030504040204" pitchFamily="34" charset="0"/>
                <a:cs typeface="Tahoma" panose="020B0604030504040204" pitchFamily="34" charset="0"/>
              </a:rPr>
              <a:t>Плохо</a:t>
            </a:r>
            <a:endParaRPr lang="ru-RU" sz="8000" dirty="0">
              <a:solidFill>
                <a:prstClr val="black"/>
              </a:solidFill>
              <a:latin typeface="Myriad Pr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5273913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/>
            <a:r>
              <a:rPr lang="ru-RU" sz="8000" dirty="0" smtClean="0">
                <a:solidFill>
                  <a:prstClr val="black"/>
                </a:solidFill>
                <a:latin typeface="Myriad Pro"/>
                <a:ea typeface="Tahoma" panose="020B0604030504040204" pitchFamily="34" charset="0"/>
                <a:cs typeface="Tahoma" panose="020B0604030504040204" pitchFamily="34" charset="0"/>
              </a:rPr>
              <a:t>Неплохо</a:t>
            </a:r>
            <a:endParaRPr lang="ru-RU" sz="8000" dirty="0">
              <a:solidFill>
                <a:prstClr val="black"/>
              </a:solidFill>
              <a:latin typeface="Myriad Pr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Myriad Pro" pitchFamily="34" charset="0"/>
              </a:rPr>
              <a:t>В</a:t>
            </a:r>
            <a:r>
              <a:rPr lang="ru-RU" dirty="0" smtClean="0">
                <a:latin typeface="Myriad Pro" pitchFamily="34" charset="0"/>
              </a:rPr>
              <a:t>аши решения работают?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499992" y="3068960"/>
            <a:ext cx="2664296" cy="864096"/>
          </a:xfrm>
          <a:prstGeom prst="wedgeRectCallout">
            <a:avLst>
              <a:gd name="adj1" fmla="val -33544"/>
              <a:gd name="adj2" fmla="val 72952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yriad Pro" pitchFamily="34" charset="0"/>
              </a:rPr>
              <a:t>Что такое «паушальная система»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?</a:t>
            </a:r>
            <a:endParaRPr lang="ru-RU" dirty="0">
              <a:solidFill>
                <a:schemeClr val="tx1"/>
              </a:solidFill>
              <a:latin typeface="Myriad Pro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723" cy="532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6228184" y="3217837"/>
            <a:ext cx="2664296" cy="864096"/>
          </a:xfrm>
          <a:prstGeom prst="wedgeRectCallout">
            <a:avLst>
              <a:gd name="adj1" fmla="val -70215"/>
              <a:gd name="adj2" fmla="val 75851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yriad Pro" pitchFamily="34" charset="0"/>
              </a:rPr>
              <a:t>Что такое «паушальная система»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?</a:t>
            </a:r>
            <a:endParaRPr lang="ru-RU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107504" y="4581128"/>
            <a:ext cx="2664296" cy="864096"/>
          </a:xfrm>
          <a:prstGeom prst="wedgeRectCallout">
            <a:avLst>
              <a:gd name="adj1" fmla="val 54843"/>
              <a:gd name="adj2" fmla="val -87955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yriad Pro" pitchFamily="34" charset="0"/>
              </a:rPr>
              <a:t>даже из подсказки мало что понятно</a:t>
            </a:r>
            <a:endParaRPr lang="ru-RU" dirty="0">
              <a:solidFill>
                <a:schemeClr val="tx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6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yriad Pro" pitchFamily="34" charset="0"/>
              </a:rPr>
              <a:t>Задачи: типичный взгляд</a:t>
            </a:r>
            <a:endParaRPr lang="ru-RU" sz="5400" dirty="0">
              <a:latin typeface="Myriad Pro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84313"/>
            <a:ext cx="5178021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3 главные задачи пользователя: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Myriad Pro" pitchFamily="34" charset="0"/>
              </a:rPr>
              <a:t>Прочитать описание продукта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Myriad Pro" pitchFamily="34" charset="0"/>
              </a:rPr>
              <a:t>Воспользоваться калькулятором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Myriad Pro" pitchFamily="34" charset="0"/>
              </a:rPr>
              <a:t>Оставить заявку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5221069"/>
            <a:ext cx="289694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На самом деле….</a:t>
            </a:r>
          </a:p>
          <a:p>
            <a:r>
              <a:rPr lang="ru-RU" dirty="0" smtClean="0">
                <a:latin typeface="Myriad Pro" pitchFamily="34" charset="0"/>
              </a:rPr>
              <a:t>все немного сложнее</a:t>
            </a:r>
          </a:p>
        </p:txBody>
      </p:sp>
      <p:pic>
        <p:nvPicPr>
          <p:cNvPr id="10252" name="Picture 12" descr="http://www.webweaver.nu/clipart/img/misc/angels/ang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53880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7200" y="3284984"/>
            <a:ext cx="4642618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Опционально</a:t>
            </a:r>
          </a:p>
          <a:p>
            <a:pPr marL="342900" indent="-342900">
              <a:buAutoNum type="arabicPeriod"/>
            </a:pPr>
            <a:r>
              <a:rPr lang="ru-RU" dirty="0">
                <a:latin typeface="Myriad Pro" pitchFamily="34" charset="0"/>
              </a:rPr>
              <a:t>прочитать раздел «Наши преимущества»</a:t>
            </a:r>
          </a:p>
          <a:p>
            <a:pPr marL="342900" indent="-342900">
              <a:buAutoNum type="arabicPeriod"/>
            </a:pPr>
            <a:r>
              <a:rPr lang="ru-RU" dirty="0">
                <a:latin typeface="Myriad Pro" pitchFamily="34" charset="0"/>
              </a:rPr>
              <a:t>прочитать раздел «О компании»</a:t>
            </a:r>
          </a:p>
          <a:p>
            <a:pPr marL="342900" indent="-342900">
              <a:buAutoNum type="arabicPeriod"/>
            </a:pPr>
            <a:r>
              <a:rPr lang="ru-RU" dirty="0">
                <a:latin typeface="Myriad Pro" pitchFamily="34" charset="0"/>
              </a:rPr>
              <a:t>заглянуть в раздел «Страховой случай»</a:t>
            </a:r>
          </a:p>
        </p:txBody>
      </p:sp>
    </p:spTree>
    <p:extLst>
      <p:ext uri="{BB962C8B-B14F-4D97-AF65-F5344CB8AC3E}">
        <p14:creationId xmlns:p14="http://schemas.microsoft.com/office/powerpoint/2010/main" val="40767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Myriad Pro" pitchFamily="34" charset="0"/>
              </a:rPr>
              <a:t>Задачи: взглянем шире</a:t>
            </a:r>
            <a:endParaRPr lang="ru-RU" sz="5400" dirty="0">
              <a:latin typeface="Myriad Pro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310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Зачем пользователь на самом деле пришел на сайт</a:t>
            </a:r>
            <a:r>
              <a:rPr lang="en-US" sz="2800" dirty="0" smtClean="0">
                <a:latin typeface="Myriad Pro" pitchFamily="34" charset="0"/>
              </a:rPr>
              <a:t>?</a:t>
            </a:r>
            <a:endParaRPr lang="ru-RU" dirty="0" smtClean="0">
              <a:latin typeface="Myriad Pro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2564904"/>
            <a:ext cx="7318029" cy="2462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Разные жизненные ситуации – разные задачи</a:t>
            </a:r>
          </a:p>
          <a:p>
            <a:pPr marL="177800" indent="-1778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latin typeface="Myriad Pro" pitchFamily="34" charset="0"/>
              </a:rPr>
              <a:t>подобрать самое дешевое предложение;</a:t>
            </a:r>
          </a:p>
          <a:p>
            <a:pPr marL="177800" indent="-1778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latin typeface="Myriad Pro" pitchFamily="34" charset="0"/>
              </a:rPr>
              <a:t>подобрать самую надежную компанию;</a:t>
            </a:r>
          </a:p>
          <a:p>
            <a:pPr marL="177800" indent="-1778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latin typeface="Myriad Pro" pitchFamily="34" charset="0"/>
              </a:rPr>
              <a:t>разобраться в информации о новой незнакомой услуге;</a:t>
            </a:r>
          </a:p>
          <a:p>
            <a:pPr marL="177800" indent="-1778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latin typeface="Myriad Pro" pitchFamily="34" charset="0"/>
              </a:rPr>
              <a:t>понять, что за компанию навязал банк при выдаче кредита;</a:t>
            </a:r>
          </a:p>
          <a:p>
            <a:pPr marL="177800" indent="-1778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latin typeface="Myriad Pro" pitchFamily="34" charset="0"/>
              </a:rPr>
              <a:t>связаться со страховым агентом;</a:t>
            </a:r>
          </a:p>
          <a:p>
            <a:pPr marL="177800" indent="-1778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dirty="0" smtClean="0">
                <a:latin typeface="Myriad Pro" pitchFamily="34" charset="0"/>
              </a:rPr>
              <a:t>собрать документы для страхового случая….</a:t>
            </a:r>
          </a:p>
          <a:p>
            <a:pPr marL="177800" indent="-177800">
              <a:buClr>
                <a:schemeClr val="bg1">
                  <a:lumMod val="50000"/>
                </a:schemeClr>
              </a:buClr>
              <a:buFont typeface="Wingdings" pitchFamily="2" charset="2"/>
              <a:buChar char="§"/>
            </a:pPr>
            <a:endParaRPr lang="ru-RU" dirty="0" smtClean="0">
              <a:latin typeface="Myriad Pro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27117"/>
            <a:ext cx="59378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Разные задачи – разные требования </a:t>
            </a:r>
            <a:br>
              <a:rPr lang="ru-RU" sz="2800" dirty="0" smtClean="0">
                <a:latin typeface="Myriad Pro" pitchFamily="34" charset="0"/>
              </a:rPr>
            </a:br>
            <a:r>
              <a:rPr lang="ru-RU" sz="2800" dirty="0" smtClean="0">
                <a:latin typeface="Myriad Pro" pitchFamily="34" charset="0"/>
              </a:rPr>
              <a:t>к сайту</a:t>
            </a:r>
            <a:endParaRPr lang="ru-RU" dirty="0" smtClean="0">
              <a:latin typeface="Myriad Pro" pitchFamily="34" charset="0"/>
            </a:endParaRPr>
          </a:p>
        </p:txBody>
      </p:sp>
      <p:pic>
        <p:nvPicPr>
          <p:cNvPr id="1030" name="Picture 6" descr="http://th07.deviantart.net/fs70/PRE/i/2010/271/2/2/winnie_the_pooh_by_yllvaa-d2znjs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0542" y="3994756"/>
            <a:ext cx="2114120" cy="27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48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yriad Pro" pitchFamily="34" charset="0"/>
              </a:rPr>
              <a:t>Задача: страхование путешественника</a:t>
            </a:r>
            <a:endParaRPr lang="ru-RU" dirty="0">
              <a:latin typeface="Myriad Pro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6" t="-446" r="17663" b="446"/>
          <a:stretch/>
        </p:blipFill>
        <p:spPr bwMode="auto">
          <a:xfrm>
            <a:off x="0" y="1781624"/>
            <a:ext cx="9144000" cy="5053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ая выноска 7"/>
          <p:cNvSpPr/>
          <p:nvPr/>
        </p:nvSpPr>
        <p:spPr>
          <a:xfrm>
            <a:off x="4932040" y="5441626"/>
            <a:ext cx="3528392" cy="864096"/>
          </a:xfrm>
          <a:prstGeom prst="wedgeRectCallout">
            <a:avLst>
              <a:gd name="adj1" fmla="val -58577"/>
              <a:gd name="adj2" fmla="val -72009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yriad Pro" pitchFamily="34" charset="0"/>
              </a:rPr>
              <a:t>Что такое «Программа 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B</a:t>
            </a:r>
            <a:r>
              <a:rPr lang="ru-RU" dirty="0" smtClean="0">
                <a:solidFill>
                  <a:schemeClr val="tx1"/>
                </a:solidFill>
                <a:latin typeface="Myriad Pro" pitchFamily="34" charset="0"/>
              </a:rPr>
              <a:t>»? 50000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EUR</a:t>
            </a:r>
            <a:r>
              <a:rPr lang="ru-RU" dirty="0" smtClean="0">
                <a:solidFill>
                  <a:schemeClr val="tx1"/>
                </a:solidFill>
                <a:latin typeface="Myriad Pro" pitchFamily="34" charset="0"/>
              </a:rPr>
              <a:t> – это много или мало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?</a:t>
            </a:r>
            <a:endParaRPr lang="ru-RU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79512" y="4149080"/>
            <a:ext cx="2880320" cy="1023550"/>
          </a:xfrm>
          <a:prstGeom prst="wedgeRectCallout">
            <a:avLst>
              <a:gd name="adj1" fmla="val 32962"/>
              <a:gd name="adj2" fmla="val 78750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yriad Pro" pitchFamily="34" charset="0"/>
              </a:rPr>
              <a:t>Какие риски входят в основной пакет, если эти – дополнительные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?</a:t>
            </a:r>
            <a:endParaRPr lang="ru-RU" dirty="0">
              <a:solidFill>
                <a:schemeClr val="tx1"/>
              </a:solidFill>
              <a:latin typeface="Myriad Pro" pitchFamily="34" charset="0"/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427984" y="1916832"/>
            <a:ext cx="2880320" cy="1023550"/>
          </a:xfrm>
          <a:prstGeom prst="wedgeRectCallout">
            <a:avLst>
              <a:gd name="adj1" fmla="val 32962"/>
              <a:gd name="adj2" fmla="val 78750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Myriad Pro" pitchFamily="34" charset="0"/>
              </a:rPr>
              <a:t>Зачем человеку КАСКО, если он страхует здоровье</a:t>
            </a:r>
            <a:r>
              <a:rPr lang="en-US" dirty="0" smtClean="0">
                <a:solidFill>
                  <a:schemeClr val="tx1"/>
                </a:solidFill>
                <a:latin typeface="Myriad Pro" pitchFamily="34" charset="0"/>
              </a:rPr>
              <a:t>?</a:t>
            </a:r>
            <a:endParaRPr lang="ru-RU" dirty="0">
              <a:solidFill>
                <a:schemeClr val="tx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794"/>
            <a:ext cx="6768752" cy="3106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3729333"/>
            <a:ext cx="8856984" cy="2363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64771" y="2050982"/>
            <a:ext cx="6947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 algn="ctr"/>
            <a:r>
              <a:rPr lang="ru-RU" sz="8000" dirty="0" smtClean="0">
                <a:solidFill>
                  <a:prstClr val="black"/>
                </a:solidFill>
                <a:latin typeface="Myriad Pro"/>
                <a:ea typeface="Tahoma" panose="020B0604030504040204" pitchFamily="34" charset="0"/>
                <a:cs typeface="Tahoma" panose="020B0604030504040204" pitchFamily="34" charset="0"/>
              </a:rPr>
              <a:t>Плохо</a:t>
            </a:r>
            <a:endParaRPr lang="ru-RU" sz="8000" dirty="0">
              <a:solidFill>
                <a:prstClr val="black"/>
              </a:solidFill>
              <a:latin typeface="Myriad Pr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249505"/>
            <a:ext cx="52565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2925" lvl="0"/>
            <a:r>
              <a:rPr lang="ru-RU" sz="8000" dirty="0" smtClean="0">
                <a:solidFill>
                  <a:prstClr val="black"/>
                </a:solidFill>
                <a:latin typeface="Myriad Pro"/>
                <a:ea typeface="Tahoma" panose="020B0604030504040204" pitchFamily="34" charset="0"/>
                <a:cs typeface="Tahoma" panose="020B0604030504040204" pitchFamily="34" charset="0"/>
              </a:rPr>
              <a:t>Неплохо</a:t>
            </a:r>
            <a:endParaRPr lang="ru-RU" sz="8000" dirty="0">
              <a:solidFill>
                <a:prstClr val="black"/>
              </a:solidFill>
              <a:latin typeface="Myriad Pro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z="5400" dirty="0" smtClean="0">
                <a:latin typeface="Myriad Pro" pitchFamily="34" charset="0"/>
              </a:rPr>
              <a:t>Контекст</a:t>
            </a:r>
            <a:endParaRPr lang="ru-RU" sz="5400" dirty="0">
              <a:latin typeface="Myriad Pro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6238" y="1484313"/>
            <a:ext cx="61202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Дома, на работе, в дороге</a:t>
            </a:r>
            <a:r>
              <a:rPr lang="en-US" sz="2800" dirty="0" smtClean="0">
                <a:latin typeface="Myriad Pro" pitchFamily="34" charset="0"/>
              </a:rPr>
              <a:t>?</a:t>
            </a:r>
            <a:endParaRPr lang="ru-RU" sz="2800" dirty="0" smtClean="0">
              <a:latin typeface="Myriad Pro" pitchFamily="34" charset="0"/>
            </a:endParaRPr>
          </a:p>
          <a:p>
            <a:r>
              <a:rPr lang="ru-RU" dirty="0" smtClean="0">
                <a:latin typeface="Myriad Pro" pitchFamily="34" charset="0"/>
              </a:rPr>
              <a:t>Дома: спокойная обстановка, время не ограничено</a:t>
            </a:r>
          </a:p>
          <a:p>
            <a:r>
              <a:rPr lang="ru-RU" dirty="0" smtClean="0">
                <a:latin typeface="Myriad Pro" pitchFamily="34" charset="0"/>
              </a:rPr>
              <a:t>На работе: мало времени, отслеживают траффик</a:t>
            </a:r>
          </a:p>
          <a:p>
            <a:r>
              <a:rPr lang="ru-RU" dirty="0" smtClean="0">
                <a:latin typeface="Myriad Pro" pitchFamily="34" charset="0"/>
              </a:rPr>
              <a:t>В дороге: очень мало времени, много отвлечений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6238" y="3081209"/>
            <a:ext cx="85689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Компьютер, телефон, планшет</a:t>
            </a:r>
            <a:r>
              <a:rPr lang="en-US" sz="2800" dirty="0" smtClean="0">
                <a:latin typeface="Myriad Pro" pitchFamily="34" charset="0"/>
              </a:rPr>
              <a:t>?</a:t>
            </a:r>
            <a:endParaRPr lang="ru-RU" sz="2800" dirty="0" smtClean="0">
              <a:latin typeface="Myriad Pro" pitchFamily="34" charset="0"/>
            </a:endParaRPr>
          </a:p>
          <a:p>
            <a:r>
              <a:rPr lang="ru-RU" dirty="0" smtClean="0">
                <a:latin typeface="Myriad Pro" pitchFamily="34" charset="0"/>
              </a:rPr>
              <a:t>Размер экрана</a:t>
            </a:r>
          </a:p>
          <a:p>
            <a:r>
              <a:rPr lang="ru-RU" dirty="0" smtClean="0">
                <a:latin typeface="Myriad Pro" pitchFamily="34" charset="0"/>
              </a:rPr>
              <a:t>Способ ввода данных (клавиатура, сенсорный экран)</a:t>
            </a:r>
          </a:p>
          <a:p>
            <a:r>
              <a:rPr lang="ru-RU" dirty="0" smtClean="0">
                <a:latin typeface="Myriad Pro" pitchFamily="34" charset="0"/>
              </a:rPr>
              <a:t>Характер использования (на диване, за рулем и т.п.)</a:t>
            </a:r>
            <a:endParaRPr lang="ru-RU" dirty="0">
              <a:latin typeface="Myriad Pro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6238" y="4678104"/>
            <a:ext cx="62277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Проводной или мобильный интернет</a:t>
            </a:r>
            <a:r>
              <a:rPr lang="en-US" sz="2800" dirty="0" smtClean="0">
                <a:latin typeface="Myriad Pro" pitchFamily="34" charset="0"/>
              </a:rPr>
              <a:t>?</a:t>
            </a:r>
            <a:endParaRPr lang="ru-RU" sz="2800" dirty="0" smtClean="0">
              <a:latin typeface="Myriad Pro" pitchFamily="34" charset="0"/>
            </a:endParaRPr>
          </a:p>
          <a:p>
            <a:r>
              <a:rPr lang="ru-RU" dirty="0" smtClean="0">
                <a:latin typeface="Myriad Pro" pitchFamily="34" charset="0"/>
              </a:rPr>
              <a:t>Скорость загрузки</a:t>
            </a:r>
          </a:p>
          <a:p>
            <a:r>
              <a:rPr lang="ru-RU" dirty="0" smtClean="0">
                <a:latin typeface="Myriad Pro" pitchFamily="34" charset="0"/>
              </a:rPr>
              <a:t>Мобильность, возможность перемещений с устройством</a:t>
            </a:r>
          </a:p>
          <a:p>
            <a:r>
              <a:rPr lang="ru-RU" dirty="0" smtClean="0">
                <a:latin typeface="Myriad Pro" pitchFamily="34" charset="0"/>
              </a:rPr>
              <a:t>Роуминг</a:t>
            </a:r>
            <a:endParaRPr lang="ru-RU" dirty="0">
              <a:latin typeface="Myriad Pro" pitchFamily="34" charset="0"/>
            </a:endParaRPr>
          </a:p>
        </p:txBody>
      </p:sp>
      <p:pic>
        <p:nvPicPr>
          <p:cNvPr id="14346" name="Picture 10" descr="http://www.imagetrend.com/file/2013/imgs/icon%20lg%20devices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4" y="3242310"/>
            <a:ext cx="2308356" cy="121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://4vector.com/i/free-vector-wireless-wifi-symbol-clip-art_110325_Wireless_Wifi_Symbol_clip_art_high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23655"/>
            <a:ext cx="975828" cy="123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http://www.icon2s.com/wp-content/uploads/2013/07/ios7-home-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636" y="1576503"/>
            <a:ext cx="1169836" cy="116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6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yriad Pro" pitchFamily="34" charset="0"/>
              </a:rPr>
              <a:t>Контекст: пример</a:t>
            </a:r>
            <a:endParaRPr lang="ru-RU" sz="5400" dirty="0">
              <a:latin typeface="Myriad Pro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2068" y="1473707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Пожар на даче. Мобильный телефон, роуминг. Стресс. Необходимо связаться со страховой компанией.</a:t>
            </a:r>
            <a:endParaRPr lang="ru-RU" sz="2800" dirty="0">
              <a:latin typeface="Myriad Pro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5304"/>
            <a:ext cx="24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704" y="2565304"/>
            <a:ext cx="24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5304"/>
            <a:ext cx="2400000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7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Банки ищут </a:t>
            </a:r>
            <a:r>
              <a:rPr lang="ru-RU" dirty="0" smtClean="0">
                <a:solidFill>
                  <a:srgbClr val="00B0F0"/>
                </a:solidFill>
              </a:rPr>
              <a:t>новые способы продаж</a:t>
            </a:r>
            <a:r>
              <a:rPr lang="ru-RU" dirty="0" smtClean="0"/>
              <a:t> (коммуникаций)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8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atin typeface="Myriad Pro" pitchFamily="34" charset="0"/>
              </a:rPr>
              <a:t>Зачем сайту </a:t>
            </a:r>
            <a:r>
              <a:rPr lang="ru-RU" sz="5400" dirty="0" err="1" smtClean="0">
                <a:latin typeface="Myriad Pro" pitchFamily="34" charset="0"/>
              </a:rPr>
              <a:t>юзабилити</a:t>
            </a:r>
            <a:endParaRPr lang="ru-RU" sz="5400" dirty="0">
              <a:latin typeface="Myriad Pro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3978" y="1916832"/>
            <a:ext cx="6227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Увеличение конверсии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6238" y="2996952"/>
            <a:ext cx="62277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Снижение нагрузки на </a:t>
            </a:r>
            <a:r>
              <a:rPr lang="en-US" sz="2800" dirty="0" smtClean="0">
                <a:latin typeface="Myriad Pro" pitchFamily="34" charset="0"/>
              </a:rPr>
              <a:t>call-</a:t>
            </a:r>
            <a:r>
              <a:rPr lang="ru-RU" sz="2800" dirty="0" smtClean="0">
                <a:latin typeface="Myriad Pro" pitchFamily="34" charset="0"/>
              </a:rPr>
              <a:t>центр</a:t>
            </a:r>
            <a:endParaRPr lang="ru-RU" sz="2800" dirty="0">
              <a:latin typeface="Myriad Pro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005064"/>
            <a:ext cx="622776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yriad Pro" pitchFamily="34" charset="0"/>
              </a:rPr>
              <a:t>Уменьшение числа</a:t>
            </a:r>
            <a:br>
              <a:rPr lang="ru-RU" sz="2800" dirty="0" smtClean="0">
                <a:latin typeface="Myriad Pro" pitchFamily="34" charset="0"/>
              </a:rPr>
            </a:br>
            <a:r>
              <a:rPr lang="ru-RU" sz="2800" dirty="0" smtClean="0">
                <a:latin typeface="Myriad Pro" pitchFamily="34" charset="0"/>
              </a:rPr>
              <a:t>конфликтных ситуаций </a:t>
            </a:r>
          </a:p>
          <a:p>
            <a:endParaRPr lang="ru-RU" dirty="0">
              <a:latin typeface="Myriad Pro" pitchFamily="34" charset="0"/>
            </a:endParaRPr>
          </a:p>
        </p:txBody>
      </p:sp>
      <p:pic>
        <p:nvPicPr>
          <p:cNvPr id="20486" name="Picture 6" descr="http://honi-honi.com/wp-content/uploads/christmas_tree_gifts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7" y="1772816"/>
            <a:ext cx="2684471" cy="391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Myriad Pro" pitchFamily="34" charset="0"/>
              </a:rPr>
              <a:t>Кейс про </a:t>
            </a:r>
            <a:r>
              <a:rPr lang="en-US" sz="5400" dirty="0" smtClean="0">
                <a:latin typeface="Myriad Pro" pitchFamily="34" charset="0"/>
              </a:rPr>
              <a:t>CRM</a:t>
            </a:r>
            <a:endParaRPr lang="ru-RU" sz="5400" dirty="0">
              <a:latin typeface="Myriad Pro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868144" y="1772816"/>
            <a:ext cx="327585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Myriad Pro" pitchFamily="34" charset="0"/>
              </a:rPr>
              <a:t>Экономия времени</a:t>
            </a:r>
            <a:endParaRPr lang="ru-RU" b="1" dirty="0">
              <a:solidFill>
                <a:schemeClr val="tx1"/>
              </a:solidFill>
              <a:latin typeface="Myriad Pro" pitchFamily="34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1"/>
                </a:solidFill>
                <a:latin typeface="Myriad Pro" pitchFamily="34" charset="0"/>
              </a:rPr>
              <a:t>Сокращение времени на обработку одного звонка: </a:t>
            </a:r>
            <a:r>
              <a:rPr lang="ru-RU" sz="1800" dirty="0" smtClean="0">
                <a:solidFill>
                  <a:schemeClr val="tx1"/>
                </a:solidFill>
                <a:latin typeface="Myriad Pro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Myriad Pro" pitchFamily="34" charset="0"/>
              </a:rPr>
              <a:t>от  </a:t>
            </a:r>
            <a:r>
              <a:rPr lang="ru-RU" b="1" dirty="0" smtClean="0">
                <a:solidFill>
                  <a:schemeClr val="tx1"/>
                </a:solidFill>
                <a:latin typeface="Myriad Pro" pitchFamily="34" charset="0"/>
              </a:rPr>
              <a:t>10</a:t>
            </a:r>
            <a:r>
              <a:rPr lang="ru-RU" sz="1800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Myriad Pro" pitchFamily="34" charset="0"/>
              </a:rPr>
              <a:t>до </a:t>
            </a:r>
            <a:r>
              <a:rPr lang="ru-RU" b="1" dirty="0" smtClean="0">
                <a:solidFill>
                  <a:schemeClr val="tx1"/>
                </a:solidFill>
                <a:latin typeface="Myriad Pro" pitchFamily="34" charset="0"/>
              </a:rPr>
              <a:t>50</a:t>
            </a:r>
            <a:r>
              <a:rPr lang="ru-RU" sz="1800" dirty="0" smtClean="0">
                <a:solidFill>
                  <a:schemeClr val="tx1"/>
                </a:solidFill>
                <a:latin typeface="Myriad Pro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Myriad Pro" pitchFamily="34" charset="0"/>
              </a:rPr>
              <a:t>секунд </a:t>
            </a:r>
            <a:r>
              <a:rPr lang="ru-RU" sz="1800" dirty="0" smtClean="0">
                <a:solidFill>
                  <a:schemeClr val="tx1"/>
                </a:solidFill>
                <a:latin typeface="Myriad Pro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Myriad Pro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Myriad Pro" pitchFamily="34" charset="0"/>
              </a:rPr>
              <a:t>(</a:t>
            </a:r>
            <a:r>
              <a:rPr lang="ru-RU" sz="1800" dirty="0">
                <a:solidFill>
                  <a:schemeClr val="tx1"/>
                </a:solidFill>
                <a:latin typeface="Myriad Pro" pitchFamily="34" charset="0"/>
              </a:rPr>
              <a:t>в зависимости от типа звонка)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  <a:latin typeface="Myriad Pro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Myriad Pro" pitchFamily="34" charset="0"/>
              </a:rPr>
              <a:t>Суммарная экономия времени на работу оператора с программой : </a:t>
            </a:r>
            <a:r>
              <a:rPr lang="ru-RU" b="1" dirty="0" smtClean="0">
                <a:solidFill>
                  <a:schemeClr val="tx1"/>
                </a:solidFill>
                <a:latin typeface="Myriad Pro" pitchFamily="34" charset="0"/>
              </a:rPr>
              <a:t>30%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tx1"/>
              </a:solidFill>
              <a:latin typeface="Myriad Pro" pitchFamily="34" charset="0"/>
            </a:endParaRPr>
          </a:p>
          <a:p>
            <a:endParaRPr lang="ru-RU" dirty="0">
              <a:solidFill>
                <a:schemeClr val="tx1"/>
              </a:solidFill>
              <a:latin typeface="Myriad Pro" pitchFamily="34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1590632"/>
              </p:ext>
            </p:extLst>
          </p:nvPr>
        </p:nvGraphicFramePr>
        <p:xfrm>
          <a:off x="107504" y="1628800"/>
          <a:ext cx="7056784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28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 выйти на </a:t>
            </a:r>
            <a:r>
              <a:rPr lang="ru-RU" dirty="0" smtClean="0">
                <a:solidFill>
                  <a:srgbClr val="00B0F0"/>
                </a:solidFill>
              </a:rPr>
              <a:t>новый уровень конкуренции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0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Где </a:t>
            </a:r>
            <a:r>
              <a:rPr lang="ru-RU" dirty="0" smtClean="0">
                <a:solidFill>
                  <a:srgbClr val="00B0F0"/>
                </a:solidFill>
              </a:rPr>
              <a:t>гарантии</a:t>
            </a:r>
            <a:r>
              <a:rPr lang="ru-RU" dirty="0" smtClean="0"/>
              <a:t>, что это сработает?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5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Организуйте регулярные отчеты по </a:t>
            </a:r>
            <a:r>
              <a:rPr lang="ru-RU" dirty="0" smtClean="0">
                <a:solidFill>
                  <a:srgbClr val="00B0F0"/>
                </a:solidFill>
              </a:rPr>
              <a:t>веб-аналитике юзабилити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№1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08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З/п вашего аналитика = </a:t>
            </a:r>
            <a:r>
              <a:rPr lang="ru-RU" dirty="0" smtClean="0">
                <a:solidFill>
                  <a:srgbClr val="00B0F0"/>
                </a:solidFill>
              </a:rPr>
              <a:t>автоматизация веб-отчетов по юзабилити от </a:t>
            </a:r>
            <a:r>
              <a:rPr lang="en-US" dirty="0" smtClean="0">
                <a:solidFill>
                  <a:srgbClr val="00B0F0"/>
                </a:solidFill>
              </a:rPr>
              <a:t>USABILITYLAB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Стоимость услуги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Регулярно проводите </a:t>
            </a:r>
            <a:r>
              <a:rPr lang="ru-RU" dirty="0" smtClean="0">
                <a:solidFill>
                  <a:srgbClr val="00B0F0"/>
                </a:solidFill>
              </a:rPr>
              <a:t>юзабилити-тестирование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№2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15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Потому что каждый день рождается новый опыт и </a:t>
            </a:r>
            <a:r>
              <a:rPr lang="ru-RU" dirty="0" smtClean="0">
                <a:solidFill>
                  <a:srgbClr val="00B0F0"/>
                </a:solidFill>
              </a:rPr>
              <a:t>отношение клиентов меняется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 можете </a:t>
            </a:r>
            <a:r>
              <a:rPr lang="ru-RU" dirty="0" smtClean="0">
                <a:solidFill>
                  <a:srgbClr val="00B0F0"/>
                </a:solidFill>
              </a:rPr>
              <a:t>управлять конверсией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rgbClr val="00B0F0"/>
                </a:solidFill>
              </a:rPr>
              <a:t>и</a:t>
            </a:r>
            <a:r>
              <a:rPr lang="ru-RU" dirty="0" smtClean="0"/>
              <a:t> своими </a:t>
            </a:r>
            <a:r>
              <a:rPr lang="ru-RU" dirty="0" smtClean="0">
                <a:solidFill>
                  <a:srgbClr val="00B0F0"/>
                </a:solidFill>
              </a:rPr>
              <a:t>расходами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84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даже ответить на вопрос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«Насколько повысится конверсия, если …»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51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РАБОТАЮТ НЕ ТОЛЬКО СО СВОИМИ КЛИЕНТАМИ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799" y="2304751"/>
            <a:ext cx="6234764" cy="407657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63105" y="4763472"/>
            <a:ext cx="6336704" cy="1224136"/>
          </a:xfrm>
          <a:prstGeom prst="rect">
            <a:avLst/>
          </a:prstGeom>
          <a:noFill/>
          <a:ln>
            <a:solidFill>
              <a:srgbClr val="00A2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Хочется большего?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8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Проектирование</a:t>
            </a:r>
            <a:r>
              <a:rPr lang="ru-RU" dirty="0" smtClean="0"/>
              <a:t> от </a:t>
            </a:r>
            <a:r>
              <a:rPr lang="en-US" dirty="0" smtClean="0"/>
              <a:t>USABILITYLAB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№3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2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Вам необходимо добиться, чтобы клиент возвращался к вам регулярно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Основная задача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6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yriad Pro" pitchFamily="34" charset="0"/>
              </a:rPr>
              <a:t>О компании</a:t>
            </a:r>
            <a:endParaRPr lang="ru-RU" dirty="0">
              <a:latin typeface="Myriad Pro" pitchFamily="34" charset="0"/>
            </a:endParaRPr>
          </a:p>
        </p:txBody>
      </p:sp>
      <p:pic>
        <p:nvPicPr>
          <p:cNvPr id="81" name="Рисунок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3" r="70592" b="90292"/>
          <a:stretch/>
        </p:blipFill>
        <p:spPr>
          <a:xfrm>
            <a:off x="3957327" y="2393593"/>
            <a:ext cx="1229346" cy="1514551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9" t="3757" r="19391" b="90731"/>
          <a:stretch/>
        </p:blipFill>
        <p:spPr>
          <a:xfrm>
            <a:off x="3176552" y="3896631"/>
            <a:ext cx="2786400" cy="386182"/>
          </a:xfrm>
          <a:prstGeom prst="rect">
            <a:avLst/>
          </a:prstGeom>
        </p:spPr>
      </p:pic>
      <p:grpSp>
        <p:nvGrpSpPr>
          <p:cNvPr id="83" name="Группа 82"/>
          <p:cNvGrpSpPr/>
          <p:nvPr/>
        </p:nvGrpSpPr>
        <p:grpSpPr>
          <a:xfrm flipH="1">
            <a:off x="5292080" y="2609617"/>
            <a:ext cx="2880320" cy="432049"/>
            <a:chOff x="971600" y="2852936"/>
            <a:chExt cx="2880320" cy="432049"/>
          </a:xfrm>
        </p:grpSpPr>
        <p:cxnSp>
          <p:nvCxnSpPr>
            <p:cNvPr id="84" name="Прямая соединительная линия 83"/>
            <p:cNvCxnSpPr/>
            <p:nvPr/>
          </p:nvCxnSpPr>
          <p:spPr>
            <a:xfrm>
              <a:off x="971600" y="2852936"/>
              <a:ext cx="2304256" cy="0"/>
            </a:xfrm>
            <a:prstGeom prst="line">
              <a:avLst/>
            </a:prstGeom>
            <a:ln w="12700">
              <a:solidFill>
                <a:srgbClr val="00A2D8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/>
            <p:nvPr/>
          </p:nvCxnSpPr>
          <p:spPr>
            <a:xfrm>
              <a:off x="3275856" y="2852936"/>
              <a:ext cx="576064" cy="432049"/>
            </a:xfrm>
            <a:prstGeom prst="straightConnector1">
              <a:avLst/>
            </a:prstGeom>
            <a:ln w="12700">
              <a:solidFill>
                <a:srgbClr val="00A2D8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092280" y="1593954"/>
            <a:ext cx="1440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5BAC26"/>
                </a:solidFill>
                <a:latin typeface="Myriad Pro" pitchFamily="34" charset="0"/>
              </a:rPr>
              <a:t>и более проектов в год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58289" y="1430194"/>
            <a:ext cx="2022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spc="-500" dirty="0" smtClean="0">
                <a:solidFill>
                  <a:srgbClr val="5BAC26"/>
                </a:solidFill>
                <a:latin typeface="Myriad Pro" pitchFamily="34" charset="0"/>
              </a:rPr>
              <a:t>100</a:t>
            </a:r>
          </a:p>
        </p:txBody>
      </p:sp>
      <p:grpSp>
        <p:nvGrpSpPr>
          <p:cNvPr id="87" name="Группа 86"/>
          <p:cNvGrpSpPr/>
          <p:nvPr/>
        </p:nvGrpSpPr>
        <p:grpSpPr>
          <a:xfrm>
            <a:off x="886581" y="2609616"/>
            <a:ext cx="2880320" cy="432049"/>
            <a:chOff x="971600" y="2852936"/>
            <a:chExt cx="2880320" cy="432049"/>
          </a:xfrm>
        </p:grpSpPr>
        <p:cxnSp>
          <p:nvCxnSpPr>
            <p:cNvPr id="88" name="Прямая соединительная линия 87"/>
            <p:cNvCxnSpPr/>
            <p:nvPr/>
          </p:nvCxnSpPr>
          <p:spPr>
            <a:xfrm>
              <a:off x="971600" y="2852936"/>
              <a:ext cx="2304256" cy="0"/>
            </a:xfrm>
            <a:prstGeom prst="line">
              <a:avLst/>
            </a:prstGeom>
            <a:ln w="12700">
              <a:solidFill>
                <a:srgbClr val="00A2D8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 стрелкой 88"/>
            <p:cNvCxnSpPr/>
            <p:nvPr/>
          </p:nvCxnSpPr>
          <p:spPr>
            <a:xfrm>
              <a:off x="3275856" y="2852936"/>
              <a:ext cx="576064" cy="432049"/>
            </a:xfrm>
            <a:prstGeom prst="straightConnector1">
              <a:avLst/>
            </a:prstGeom>
            <a:ln w="12700">
              <a:solidFill>
                <a:srgbClr val="00A2D8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/>
        </p:nvSpPr>
        <p:spPr>
          <a:xfrm flipH="1">
            <a:off x="1858823" y="1601505"/>
            <a:ext cx="2098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5BAC26"/>
                </a:solidFill>
                <a:latin typeface="Myriad Pro" pitchFamily="34" charset="0"/>
              </a:rPr>
              <a:t>с</a:t>
            </a:r>
            <a:r>
              <a:rPr lang="ru-RU" sz="2000" dirty="0" smtClean="0">
                <a:solidFill>
                  <a:srgbClr val="5BAC26"/>
                </a:solidFill>
                <a:latin typeface="Myriad Pro" pitchFamily="34" charset="0"/>
              </a:rPr>
              <a:t>отрудников в Московском офисе</a:t>
            </a:r>
          </a:p>
        </p:txBody>
      </p:sp>
      <p:sp>
        <p:nvSpPr>
          <p:cNvPr id="91" name="TextBox 90"/>
          <p:cNvSpPr txBox="1"/>
          <p:nvPr/>
        </p:nvSpPr>
        <p:spPr>
          <a:xfrm flipH="1">
            <a:off x="323528" y="1457489"/>
            <a:ext cx="2022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spc="-500" dirty="0" smtClean="0">
                <a:solidFill>
                  <a:srgbClr val="5BAC26"/>
                </a:solidFill>
                <a:latin typeface="Myriad Pro" pitchFamily="34" charset="0"/>
              </a:rPr>
              <a:t>3</a:t>
            </a:r>
            <a:r>
              <a:rPr lang="en-US" sz="8000" spc="-500" dirty="0" smtClean="0">
                <a:solidFill>
                  <a:srgbClr val="5BAC26"/>
                </a:solidFill>
                <a:latin typeface="Myriad Pro" pitchFamily="34" charset="0"/>
              </a:rPr>
              <a:t>6</a:t>
            </a:r>
            <a:endParaRPr lang="ru-RU" sz="8000" spc="-500" dirty="0" smtClean="0">
              <a:solidFill>
                <a:srgbClr val="5BAC26"/>
              </a:solidFill>
              <a:latin typeface="Myriad Pro" pitchFamily="34" charset="0"/>
            </a:endParaRPr>
          </a:p>
        </p:txBody>
      </p:sp>
      <p:grpSp>
        <p:nvGrpSpPr>
          <p:cNvPr id="92" name="Группа 91"/>
          <p:cNvGrpSpPr/>
          <p:nvPr/>
        </p:nvGrpSpPr>
        <p:grpSpPr>
          <a:xfrm flipV="1">
            <a:off x="882176" y="4481825"/>
            <a:ext cx="2880320" cy="432049"/>
            <a:chOff x="971600" y="2852936"/>
            <a:chExt cx="2880320" cy="432049"/>
          </a:xfrm>
        </p:grpSpPr>
        <p:cxnSp>
          <p:nvCxnSpPr>
            <p:cNvPr id="93" name="Прямая соединительная линия 92"/>
            <p:cNvCxnSpPr/>
            <p:nvPr/>
          </p:nvCxnSpPr>
          <p:spPr>
            <a:xfrm>
              <a:off x="971600" y="2852936"/>
              <a:ext cx="2304256" cy="0"/>
            </a:xfrm>
            <a:prstGeom prst="line">
              <a:avLst/>
            </a:prstGeom>
            <a:ln w="12700">
              <a:solidFill>
                <a:srgbClr val="5BAC2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/>
            <p:nvPr/>
          </p:nvCxnSpPr>
          <p:spPr>
            <a:xfrm>
              <a:off x="3275856" y="2852936"/>
              <a:ext cx="576064" cy="432049"/>
            </a:xfrm>
            <a:prstGeom prst="straightConnector1">
              <a:avLst/>
            </a:prstGeom>
            <a:ln w="12700">
              <a:solidFill>
                <a:srgbClr val="5BAC2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/>
          <p:cNvSpPr txBox="1"/>
          <p:nvPr/>
        </p:nvSpPr>
        <p:spPr>
          <a:xfrm flipH="1">
            <a:off x="173713" y="3761745"/>
            <a:ext cx="2022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spc="-500" dirty="0" smtClean="0">
                <a:solidFill>
                  <a:srgbClr val="00A2D8"/>
                </a:solidFill>
                <a:latin typeface="Myriad Pro" pitchFamily="34" charset="0"/>
              </a:rPr>
              <a:t>7</a:t>
            </a:r>
          </a:p>
        </p:txBody>
      </p:sp>
      <p:sp>
        <p:nvSpPr>
          <p:cNvPr id="97" name="TextBox 96"/>
          <p:cNvSpPr txBox="1"/>
          <p:nvPr/>
        </p:nvSpPr>
        <p:spPr>
          <a:xfrm flipH="1">
            <a:off x="1403648" y="4061971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A2D8"/>
                </a:solidFill>
                <a:latin typeface="Myriad Pro" pitchFamily="34" charset="0"/>
              </a:rPr>
              <a:t>л</a:t>
            </a:r>
            <a:r>
              <a:rPr lang="ru-RU" sz="2000" dirty="0" smtClean="0">
                <a:solidFill>
                  <a:srgbClr val="00A2D8"/>
                </a:solidFill>
                <a:latin typeface="Myriad Pro" pitchFamily="34" charset="0"/>
              </a:rPr>
              <a:t>ет на рынке</a:t>
            </a:r>
          </a:p>
        </p:txBody>
      </p:sp>
      <p:grpSp>
        <p:nvGrpSpPr>
          <p:cNvPr id="98" name="Группа 97"/>
          <p:cNvGrpSpPr/>
          <p:nvPr/>
        </p:nvGrpSpPr>
        <p:grpSpPr>
          <a:xfrm flipH="1" flipV="1">
            <a:off x="5249197" y="4481824"/>
            <a:ext cx="2880320" cy="432049"/>
            <a:chOff x="971600" y="2852936"/>
            <a:chExt cx="2880320" cy="432049"/>
          </a:xfrm>
        </p:grpSpPr>
        <p:cxnSp>
          <p:nvCxnSpPr>
            <p:cNvPr id="99" name="Прямая соединительная линия 98"/>
            <p:cNvCxnSpPr/>
            <p:nvPr/>
          </p:nvCxnSpPr>
          <p:spPr>
            <a:xfrm>
              <a:off x="971600" y="2852936"/>
              <a:ext cx="2304256" cy="0"/>
            </a:xfrm>
            <a:prstGeom prst="line">
              <a:avLst/>
            </a:prstGeom>
            <a:ln w="12700">
              <a:solidFill>
                <a:srgbClr val="5BAC2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 стрелкой 99"/>
            <p:cNvCxnSpPr/>
            <p:nvPr/>
          </p:nvCxnSpPr>
          <p:spPr>
            <a:xfrm>
              <a:off x="3275856" y="2852936"/>
              <a:ext cx="576064" cy="432049"/>
            </a:xfrm>
            <a:prstGeom prst="straightConnector1">
              <a:avLst/>
            </a:prstGeom>
            <a:ln w="12700">
              <a:solidFill>
                <a:srgbClr val="5BAC26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TextBox 100"/>
          <p:cNvSpPr txBox="1"/>
          <p:nvPr/>
        </p:nvSpPr>
        <p:spPr>
          <a:xfrm flipH="1">
            <a:off x="5286281" y="3761745"/>
            <a:ext cx="20220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spc="-500" dirty="0">
                <a:solidFill>
                  <a:srgbClr val="00A2D8"/>
                </a:solidFill>
                <a:latin typeface="Myriad Pro" pitchFamily="34" charset="0"/>
              </a:rPr>
              <a:t>3</a:t>
            </a:r>
            <a:endParaRPr lang="ru-RU" sz="8000" spc="-500" dirty="0" smtClean="0">
              <a:solidFill>
                <a:srgbClr val="00A2D8"/>
              </a:solidFill>
              <a:latin typeface="Myriad Pro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 flipH="1">
            <a:off x="6516216" y="3898210"/>
            <a:ext cx="2376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A2D8"/>
                </a:solidFill>
                <a:latin typeface="Myriad Pro" pitchFamily="34" charset="0"/>
              </a:rPr>
              <a:t>офиса: Москва, Санкт-Петербург, </a:t>
            </a:r>
          </a:p>
          <a:p>
            <a:r>
              <a:rPr lang="ru-RU" sz="2000" dirty="0" smtClean="0">
                <a:solidFill>
                  <a:srgbClr val="00A2D8"/>
                </a:solidFill>
                <a:latin typeface="Myriad Pro" pitchFamily="34" charset="0"/>
              </a:rPr>
              <a:t>Киев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528" y="594928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A2D8"/>
                </a:solidFill>
                <a:latin typeface="Myriad Pro" pitchFamily="34" charset="0"/>
              </a:rPr>
              <a:t>проектирование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787109" y="5949280"/>
            <a:ext cx="192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A2D8"/>
                </a:solidFill>
                <a:latin typeface="Myriad Pro" pitchFamily="34" charset="0"/>
              </a:rPr>
              <a:t>оценка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15658" y="5949280"/>
            <a:ext cx="192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A2D8"/>
                </a:solidFill>
                <a:latin typeface="Myriad Pro" pitchFamily="34" charset="0"/>
              </a:rPr>
              <a:t>консультации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739894" y="5949280"/>
            <a:ext cx="1928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A2D8"/>
                </a:solidFill>
                <a:latin typeface="Myriad Pro" pitchFamily="34" charset="0"/>
              </a:rPr>
              <a:t>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187294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5508104" y="143708"/>
            <a:ext cx="3456384" cy="620996"/>
            <a:chOff x="8460432" y="143708"/>
            <a:chExt cx="3456384" cy="62099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43" r="70592" b="90292"/>
            <a:stretch/>
          </p:blipFill>
          <p:spPr>
            <a:xfrm>
              <a:off x="8460432" y="143708"/>
              <a:ext cx="504056" cy="620996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09" t="3757" r="19391" b="90731"/>
            <a:stretch/>
          </p:blipFill>
          <p:spPr>
            <a:xfrm>
              <a:off x="9130416" y="306514"/>
              <a:ext cx="2786400" cy="386182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2518325" y="2492612"/>
            <a:ext cx="5171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A2D8"/>
                </a:solidFill>
                <a:latin typeface="Myriad Pro Light" pitchFamily="34" charset="0"/>
              </a:rPr>
              <a:t>Страхование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731" y="1772816"/>
            <a:ext cx="2379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A2D8"/>
                </a:solidFill>
                <a:latin typeface="Myriad Pro Light" pitchFamily="34" charset="0"/>
              </a:rPr>
              <a:t>финансы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3" y="620688"/>
            <a:ext cx="410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A2D8"/>
                </a:solidFill>
                <a:latin typeface="Myriad Pro Light" pitchFamily="34" charset="0"/>
              </a:rPr>
              <a:t>Банки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4531" y="1573227"/>
            <a:ext cx="2963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A2D8"/>
                </a:solidFill>
                <a:latin typeface="Myriad Pro Light" pitchFamily="34" charset="0"/>
              </a:rPr>
              <a:t>правительство</a:t>
            </a:r>
          </a:p>
        </p:txBody>
      </p:sp>
      <p:pic>
        <p:nvPicPr>
          <p:cNvPr id="1026" name="Picture 2" descr="http://www.vtb24.ru/_layouts/Images/Vtb24.Images/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232" y="4057905"/>
            <a:ext cx="670527" cy="26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053" y="4437112"/>
            <a:ext cx="1421835" cy="37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152" y="5131100"/>
            <a:ext cx="861133" cy="314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3658507"/>
            <a:ext cx="1296144" cy="288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069" y="4546953"/>
            <a:ext cx="988851" cy="23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824917"/>
            <a:ext cx="1078490" cy="33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9" y="4453542"/>
            <a:ext cx="1140718" cy="22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 descr="https://www.tcsbank.ru/static/media/portal/tcs_logo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31" y="5717423"/>
            <a:ext cx="1323973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57" y="4549009"/>
            <a:ext cx="1262658" cy="33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http://www.rsb.ru/f/1/global/logo.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236" y="5027984"/>
            <a:ext cx="1623361" cy="34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02179"/>
            <a:ext cx="604327" cy="24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 descr="http://www.ubrr.ru/img/default/ubrr/logo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06" y="5207750"/>
            <a:ext cx="1247866" cy="3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256" y="5853121"/>
            <a:ext cx="1551352" cy="38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432141" y="890717"/>
            <a:ext cx="24603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A2D8"/>
                </a:solidFill>
                <a:latin typeface="Myriad Pro Light" pitchFamily="34" charset="0"/>
              </a:rPr>
              <a:t>налоговая отчетность</a:t>
            </a:r>
          </a:p>
        </p:txBody>
      </p:sp>
      <p:pic>
        <p:nvPicPr>
          <p:cNvPr id="13314" name="Picture 2" descr="k-agen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988" y="3301319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Ренессанс Страхование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88" y="2944131"/>
            <a:ext cx="9525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www.in-touch.ru/bitrix/templates/CALC/images/header-log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786" y="5809526"/>
            <a:ext cx="975235" cy="2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85.143.162.242/wordpress/wp-content/uploads/2011/10/122258_1215794725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81" y="5345969"/>
            <a:ext cx="813089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://job-in-net.ru/wp/wp-content/uploads/2012/03/sochi2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31" y="3763307"/>
            <a:ext cx="887395" cy="42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http://skprofkomplekt.ru/pic/cl-logo/09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58" y="3820899"/>
            <a:ext cx="853182" cy="85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rosno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641" y="574188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607453" y="1044605"/>
            <a:ext cx="296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A2D8"/>
                </a:solidFill>
                <a:latin typeface="Myriad Pro Light" pitchFamily="34" charset="0"/>
              </a:rPr>
              <a:t>производство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61592" y="2065259"/>
            <a:ext cx="296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A2D8"/>
                </a:solidFill>
                <a:latin typeface="Myriad Pro Light" pitchFamily="34" charset="0"/>
              </a:rPr>
              <a:t>e-commerce</a:t>
            </a:r>
            <a:endParaRPr lang="ru-RU" sz="1600" dirty="0" smtClean="0">
              <a:solidFill>
                <a:srgbClr val="00A2D8"/>
              </a:solidFill>
              <a:latin typeface="Myriad Pro Ligh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1539" y="2466098"/>
            <a:ext cx="296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A2D8"/>
                </a:solidFill>
                <a:latin typeface="Myriad Pro Light" pitchFamily="34" charset="0"/>
              </a:rPr>
              <a:t>СМИ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81150" y="2357591"/>
            <a:ext cx="296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A2D8"/>
                </a:solidFill>
                <a:latin typeface="Myriad Pro Light" pitchFamily="34" charset="0"/>
              </a:rPr>
              <a:t>туризм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9014" y="1376637"/>
            <a:ext cx="2963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A2D8"/>
                </a:solidFill>
                <a:latin typeface="Myriad Pro Light" pitchFamily="34" charset="0"/>
              </a:rPr>
              <a:t>разработка</a:t>
            </a:r>
          </a:p>
        </p:txBody>
      </p:sp>
    </p:spTree>
    <p:extLst>
      <p:ext uri="{BB962C8B-B14F-4D97-AF65-F5344CB8AC3E}">
        <p14:creationId xmlns:p14="http://schemas.microsoft.com/office/powerpoint/2010/main" val="189422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>
            <a:off x="241176" y="1600201"/>
            <a:ext cx="8435280" cy="2764904"/>
          </a:xfrm>
          <a:prstGeom prst="rect">
            <a:avLst/>
          </a:prstGeom>
        </p:spPr>
        <p:txBody>
          <a:bodyPr anchor="t"/>
          <a:lstStyle>
            <a:lvl1pPr>
              <a:spcBef>
                <a:spcPct val="0"/>
              </a:spcBef>
              <a:buNone/>
              <a:defRPr sz="4400" b="1" cap="all" baseline="0">
                <a:latin typeface="PT Sans" pitchFamily="34" charset="-52"/>
                <a:ea typeface="+mj-ea"/>
                <a:cs typeface="+mj-cs"/>
              </a:defRPr>
            </a:lvl1pPr>
          </a:lstStyle>
          <a:p>
            <a:endParaRPr lang="ru-RU" dirty="0"/>
          </a:p>
          <a:p>
            <a:r>
              <a:rPr lang="ru-RU" dirty="0" smtClean="0">
                <a:solidFill>
                  <a:srgbClr val="00B0F0"/>
                </a:solidFill>
              </a:rPr>
              <a:t>Получите презентацию по мобильным приложениям страховых компаний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 готовы к </a:t>
            </a:r>
            <a:r>
              <a:rPr lang="ru-RU" dirty="0" smtClean="0"/>
              <a:t>переменам?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3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Банки стараются повысить </a:t>
            </a:r>
            <a:r>
              <a:rPr lang="ru-RU" dirty="0" smtClean="0">
                <a:solidFill>
                  <a:srgbClr val="00B0F0"/>
                </a:solidFill>
              </a:rPr>
              <a:t>финансовую грамотность</a:t>
            </a:r>
            <a:r>
              <a:rPr lang="ru-RU" dirty="0" smtClean="0"/>
              <a:t> клиентов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948488" y="6356350"/>
            <a:ext cx="2195512" cy="365125"/>
          </a:xfrm>
          <a:prstGeom prst="rect">
            <a:avLst/>
          </a:prstGeom>
        </p:spPr>
        <p:txBody>
          <a:bodyPr/>
          <a:lstStyle/>
          <a:p>
            <a:fld id="{59DDBEB6-64D4-4996-A3D9-CBC933834BC8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8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Банки встраиваются </a:t>
            </a:r>
            <a:br>
              <a:rPr lang="ru-RU" dirty="0" smtClean="0"/>
            </a:br>
            <a:r>
              <a:rPr lang="ru-RU" dirty="0" smtClean="0"/>
              <a:t>в жизнь клиентов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948488" y="6356350"/>
            <a:ext cx="2195512" cy="365125"/>
          </a:xfrm>
          <a:prstGeom prst="rect">
            <a:avLst/>
          </a:prstGeom>
        </p:spPr>
        <p:txBody>
          <a:bodyPr/>
          <a:lstStyle/>
          <a:p>
            <a:fld id="{59DDBEB6-64D4-4996-A3D9-CBC933834BC8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65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Банки - кофейни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БАНК «ОТКРЫТИЕ»</a:t>
            </a:r>
            <a:endParaRPr lang="ru-RU" dirty="0"/>
          </a:p>
        </p:txBody>
      </p:sp>
      <p:pic>
        <p:nvPicPr>
          <p:cNvPr id="7" name="Picture 2" descr="C:\Users\m.korolev\Dropbox\Юлаб\Проекты\Силаев - тренды банков\Открытие - старбак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88297"/>
            <a:ext cx="6191251" cy="387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Платежи через </a:t>
            </a:r>
            <a:r>
              <a:rPr lang="en-US" dirty="0" smtClean="0"/>
              <a:t>Facebook </a:t>
            </a:r>
            <a:r>
              <a:rPr lang="ru-RU" dirty="0" smtClean="0"/>
              <a:t>и </a:t>
            </a:r>
            <a:r>
              <a:rPr lang="en-US" dirty="0" smtClean="0"/>
              <a:t>twitter</a:t>
            </a:r>
            <a:r>
              <a:rPr lang="ru-RU" dirty="0" smtClean="0"/>
              <a:t> это реальность</a:t>
            </a:r>
            <a:endParaRPr lang="ru-RU" dirty="0"/>
          </a:p>
        </p:txBody>
      </p:sp>
      <p:pic>
        <p:nvPicPr>
          <p:cNvPr id="1026" name="Picture 2" descr="http://www.vpb.su/img/instabank/instapho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315416"/>
            <a:ext cx="7124700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2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Сайт с продуктами </a:t>
            </a:r>
            <a:r>
              <a:rPr lang="en-US" dirty="0" smtClean="0"/>
              <a:t>VS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сервис и полезные статьи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это влияет на сайты банков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326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в клеточку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5400" dirty="0" smtClean="0">
            <a:solidFill>
              <a:srgbClr val="00A2D8"/>
            </a:solidFill>
            <a:latin typeface="Myriad Pro Ligh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9296</TotalTime>
  <Words>1254</Words>
  <Application>Microsoft Office PowerPoint</Application>
  <PresentationFormat>Экран (4:3)</PresentationFormat>
  <Paragraphs>210</Paragraphs>
  <Slides>46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в клеточку</vt:lpstr>
      <vt:lpstr>Презентация PowerPoint</vt:lpstr>
      <vt:lpstr>Развитие страхового бизнеса сильно напоминает развитие банковской отрасли</vt:lpstr>
      <vt:lpstr>Банки ищут новые способы продаж (коммуникаций)</vt:lpstr>
      <vt:lpstr>РАБОТАЮТ НЕ ТОЛЬКО СО СВОИМИ КЛИЕНТАМИ</vt:lpstr>
      <vt:lpstr>Банки стараются повысить финансовую грамотность клиентов</vt:lpstr>
      <vt:lpstr>Банки встраиваются  в жизнь клиентов</vt:lpstr>
      <vt:lpstr>Банки - кофейни</vt:lpstr>
      <vt:lpstr>Платежи через Facebook и twitter это реальность</vt:lpstr>
      <vt:lpstr>Сайт с продуктами VS  сервис и полезные статьи</vt:lpstr>
      <vt:lpstr>Борьба за внимание клиентов и за регулярные взаимодействия</vt:lpstr>
      <vt:lpstr>Презентация PowerPoint</vt:lpstr>
      <vt:lpstr>Презентация PowerPoint</vt:lpstr>
      <vt:lpstr>Презентация PowerPoint</vt:lpstr>
      <vt:lpstr>Борьба за внимание клиентов и за регулярные взаимодействия</vt:lpstr>
      <vt:lpstr>Как определить эффективность сайта</vt:lpstr>
      <vt:lpstr>Юзабилити (ISO 9241-11)</vt:lpstr>
      <vt:lpstr>Юзабилити (ISO 9241-11)</vt:lpstr>
      <vt:lpstr>Пользователи</vt:lpstr>
      <vt:lpstr>Зачем это знать: примеры</vt:lpstr>
      <vt:lpstr>Терминология</vt:lpstr>
      <vt:lpstr>Презентация PowerPoint</vt:lpstr>
      <vt:lpstr>Презентация PowerPoint</vt:lpstr>
      <vt:lpstr>Ваши решения работают?</vt:lpstr>
      <vt:lpstr>Задачи: типичный взгляд</vt:lpstr>
      <vt:lpstr>Задачи: взглянем шире</vt:lpstr>
      <vt:lpstr>Задача: страхование путешественника</vt:lpstr>
      <vt:lpstr>Презентация PowerPoint</vt:lpstr>
      <vt:lpstr>Контекст</vt:lpstr>
      <vt:lpstr>Контекст: пример</vt:lpstr>
      <vt:lpstr>Зачем сайту юзабилити</vt:lpstr>
      <vt:lpstr>Кейс про CRM</vt:lpstr>
      <vt:lpstr>Как выйти на новый уровень конкуренции</vt:lpstr>
      <vt:lpstr>Где гарантии, что это сработает?</vt:lpstr>
      <vt:lpstr>Организуйте регулярные отчеты по веб-аналитике юзабилити</vt:lpstr>
      <vt:lpstr>З/п вашего аналитика = автоматизация веб-отчетов по юзабилити от USABILITYLAB </vt:lpstr>
      <vt:lpstr>Регулярно проводите юзабилити-тестирование</vt:lpstr>
      <vt:lpstr>Потому что каждый день рождается новый опыт и отношение клиентов меняется</vt:lpstr>
      <vt:lpstr>Вы можете управлять конверсией и своими расходами</vt:lpstr>
      <vt:lpstr>И даже ответить на вопрос</vt:lpstr>
      <vt:lpstr>Хочется большего?</vt:lpstr>
      <vt:lpstr>Проектирование от USABILITYLAB </vt:lpstr>
      <vt:lpstr>Вам необходимо добиться, чтобы клиент возвращался к вам регулярно</vt:lpstr>
      <vt:lpstr>О компании</vt:lpstr>
      <vt:lpstr>Презентация PowerPoint</vt:lpstr>
      <vt:lpstr>Презентация PowerPoint</vt:lpstr>
      <vt:lpstr>Вы готовы к переменам?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Adrian</dc:creator>
  <cp:lastModifiedBy>d.silaev</cp:lastModifiedBy>
  <cp:revision>240</cp:revision>
  <dcterms:created xsi:type="dcterms:W3CDTF">2013-05-08T08:58:32Z</dcterms:created>
  <dcterms:modified xsi:type="dcterms:W3CDTF">2014-09-19T05:02:31Z</dcterms:modified>
</cp:coreProperties>
</file>